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1.svg" ContentType="image/svg+xml"/>
  <Override PartName="/ppt/media/image2.svg" ContentType="image/svg+xml"/>
  <Override PartName="/ppt/media/image33.svg" ContentType="image/svg+xml"/>
  <Override PartName="/ppt/media/image4.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04" r:id="rId3"/>
    <p:sldId id="267" r:id="rId5"/>
    <p:sldId id="294" r:id="rId6"/>
    <p:sldId id="325" r:id="rId7"/>
    <p:sldId id="324" r:id="rId8"/>
    <p:sldId id="326" r:id="rId9"/>
    <p:sldId id="327" r:id="rId10"/>
    <p:sldId id="328" r:id="rId11"/>
    <p:sldId id="330" r:id="rId12"/>
    <p:sldId id="331" r:id="rId13"/>
    <p:sldId id="333" r:id="rId14"/>
    <p:sldId id="334" r:id="rId15"/>
    <p:sldId id="335" r:id="rId16"/>
    <p:sldId id="336" r:id="rId17"/>
    <p:sldId id="337" r:id="rId18"/>
    <p:sldId id="338" r:id="rId19"/>
    <p:sldId id="339" r:id="rId20"/>
    <p:sldId id="340" r:id="rId21"/>
    <p:sldId id="341" r:id="rId22"/>
    <p:sldId id="342" r:id="rId23"/>
    <p:sldId id="343" r:id="rId24"/>
    <p:sldId id="344" r:id="rId25"/>
    <p:sldId id="345" r:id="rId26"/>
    <p:sldId id="347" r:id="rId27"/>
    <p:sldId id="348" r:id="rId28"/>
    <p:sldId id="262" r:id="rId29"/>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3" Type="http://schemas.openxmlformats.org/officeDocument/2006/relationships/tags" Target="tags/tag6.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svg"/><Relationship Id="rId7"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1" Type="http://schemas.openxmlformats.org/officeDocument/2006/relationships/notesSlide" Target="../notesSlides/notesSlide1.xml"/><Relationship Id="rId10"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7.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1.sv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11.svg"/><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7.xml"/><Relationship Id="rId3" Type="http://schemas.openxmlformats.org/officeDocument/2006/relationships/image" Target="../media/image20.png"/><Relationship Id="rId2" Type="http://schemas.openxmlformats.org/officeDocument/2006/relationships/image" Target="../media/image11.svg"/><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7.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11.svg"/><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11.svg"/><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image" Target="../media/image11.svg"/><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image" Target="../media/image11.svg"/><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7.xml"/><Relationship Id="rId2" Type="http://schemas.openxmlformats.org/officeDocument/2006/relationships/image" Target="../media/image11.svg"/><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7.xml"/><Relationship Id="rId3" Type="http://schemas.openxmlformats.org/officeDocument/2006/relationships/image" Target="../media/image23.png"/><Relationship Id="rId2" Type="http://schemas.openxmlformats.org/officeDocument/2006/relationships/image" Target="../media/image11.svg"/><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11.svg"/><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ags" Target="../tags/tag1.xml"/><Relationship Id="rId3" Type="http://schemas.openxmlformats.org/officeDocument/2006/relationships/image" Target="../media/image12.png"/><Relationship Id="rId2" Type="http://schemas.openxmlformats.org/officeDocument/2006/relationships/image" Target="../media/image11.svg"/><Relationship Id="rId10" Type="http://schemas.openxmlformats.org/officeDocument/2006/relationships/notesSlide" Target="../notesSlides/notesSlide2.xml"/><Relationship Id="rId1" Type="http://schemas.openxmlformats.org/officeDocument/2006/relationships/image" Target="../media/image10.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7.xml"/><Relationship Id="rId2" Type="http://schemas.openxmlformats.org/officeDocument/2006/relationships/image" Target="../media/image11.svg"/><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7.xml"/><Relationship Id="rId2" Type="http://schemas.openxmlformats.org/officeDocument/2006/relationships/image" Target="../media/image11.svg"/><Relationship Id="rId1" Type="http://schemas.openxmlformats.org/officeDocument/2006/relationships/image" Target="../media/image28.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7.xml"/><Relationship Id="rId2" Type="http://schemas.openxmlformats.org/officeDocument/2006/relationships/image" Target="../media/image11.svg"/><Relationship Id="rId1" Type="http://schemas.openxmlformats.org/officeDocument/2006/relationships/image" Target="../media/image19.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7.xml"/><Relationship Id="rId2" Type="http://schemas.openxmlformats.org/officeDocument/2006/relationships/image" Target="../media/image11.svg"/><Relationship Id="rId1" Type="http://schemas.openxmlformats.org/officeDocument/2006/relationships/image" Target="../media/image28.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7.xml"/><Relationship Id="rId2" Type="http://schemas.openxmlformats.org/officeDocument/2006/relationships/image" Target="../media/image11.svg"/><Relationship Id="rId1" Type="http://schemas.openxmlformats.org/officeDocument/2006/relationships/image" Target="../media/image29.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7.xml"/><Relationship Id="rId3" Type="http://schemas.openxmlformats.org/officeDocument/2006/relationships/image" Target="../media/image30.png"/><Relationship Id="rId2" Type="http://schemas.openxmlformats.org/officeDocument/2006/relationships/image" Target="../media/image11.svg"/><Relationship Id="rId1" Type="http://schemas.openxmlformats.org/officeDocument/2006/relationships/image" Target="../media/image19.png"/></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6.xml"/><Relationship Id="rId7"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4.png"/><Relationship Id="rId4" Type="http://schemas.openxmlformats.org/officeDocument/2006/relationships/image" Target="../media/image33.svg"/><Relationship Id="rId3" Type="http://schemas.openxmlformats.org/officeDocument/2006/relationships/image" Target="../media/image32.png"/><Relationship Id="rId2" Type="http://schemas.openxmlformats.org/officeDocument/2006/relationships/image" Target="../media/image8.svg"/><Relationship Id="rId1" Type="http://schemas.openxmlformats.org/officeDocument/2006/relationships/image" Target="../media/image31.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image" Target="../media/image13.png"/><Relationship Id="rId2" Type="http://schemas.openxmlformats.org/officeDocument/2006/relationships/image" Target="../media/image11.svg"/><Relationship Id="rId1" Type="http://schemas.openxmlformats.org/officeDocument/2006/relationships/image" Target="../media/image10.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11.svg"/><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image" Target="../media/image11.svg"/><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7.xml"/><Relationship Id="rId3" Type="http://schemas.openxmlformats.org/officeDocument/2006/relationships/image" Target="../media/image14.png"/><Relationship Id="rId2" Type="http://schemas.openxmlformats.org/officeDocument/2006/relationships/image" Target="../media/image11.svg"/><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7.xml"/><Relationship Id="rId3" Type="http://schemas.openxmlformats.org/officeDocument/2006/relationships/image" Target="../media/image15.png"/><Relationship Id="rId2" Type="http://schemas.openxmlformats.org/officeDocument/2006/relationships/image" Target="../media/image11.sv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11.svg"/><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7.xml"/><Relationship Id="rId3"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形 2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802218" y="2130856"/>
            <a:ext cx="623999" cy="518142"/>
          </a:xfrm>
          <a:prstGeom prst="rect">
            <a:avLst/>
          </a:prstGeom>
          <a:effectLst>
            <a:glow rad="12700">
              <a:schemeClr val="bg1">
                <a:alpha val="41000"/>
              </a:schemeClr>
            </a:glow>
          </a:effectLst>
        </p:spPr>
      </p:pic>
      <p:pic>
        <p:nvPicPr>
          <p:cNvPr id="23" name="图形 2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754966" y="4615171"/>
            <a:ext cx="623999" cy="518142"/>
          </a:xfrm>
          <a:prstGeom prst="rect">
            <a:avLst/>
          </a:prstGeom>
          <a:effectLst>
            <a:glow rad="12700">
              <a:schemeClr val="bg1">
                <a:alpha val="41000"/>
              </a:schemeClr>
            </a:glow>
          </a:effectLst>
        </p:spPr>
      </p:pic>
      <p:sp>
        <p:nvSpPr>
          <p:cNvPr id="11" name="矩形 10"/>
          <p:cNvSpPr/>
          <p:nvPr/>
        </p:nvSpPr>
        <p:spPr>
          <a:xfrm>
            <a:off x="6778975" y="1392996"/>
            <a:ext cx="4761716" cy="4141530"/>
          </a:xfrm>
          <a:prstGeom prst="rect">
            <a:avLst/>
          </a:prstGeom>
          <a:noFill/>
          <a:ln w="6350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20" name="矩形 19"/>
          <p:cNvSpPr/>
          <p:nvPr/>
        </p:nvSpPr>
        <p:spPr>
          <a:xfrm>
            <a:off x="-44848" y="2379133"/>
            <a:ext cx="7148053" cy="2413000"/>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7" name="文本框 16"/>
          <p:cNvSpPr txBox="1"/>
          <p:nvPr/>
        </p:nvSpPr>
        <p:spPr>
          <a:xfrm>
            <a:off x="2853055" y="2715895"/>
            <a:ext cx="4027805" cy="1309370"/>
          </a:xfrm>
          <a:prstGeom prst="rect">
            <a:avLst/>
          </a:prstGeom>
          <a:noFill/>
        </p:spPr>
        <p:txBody>
          <a:bodyPr wrap="square" rtlCol="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3600" b="0"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mn-cs"/>
              </a:rPr>
              <a:t>基于</a:t>
            </a:r>
            <a:r>
              <a:rPr kumimoji="0" lang="en-US" altLang="zh-CN" sz="3600" b="0"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mn-cs"/>
              </a:rPr>
              <a:t>AI</a:t>
            </a:r>
            <a:r>
              <a:rPr kumimoji="0" lang="zh-CN" altLang="en-US" sz="3600" b="0"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mn-cs"/>
              </a:rPr>
              <a:t>的测试自动化技术综述</a:t>
            </a:r>
            <a:endParaRPr kumimoji="0" lang="zh-CN" altLang="en-US" sz="3600" b="0"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mn-cs"/>
            </a:endParaRPr>
          </a:p>
        </p:txBody>
      </p:sp>
      <p:pic>
        <p:nvPicPr>
          <p:cNvPr id="4" name="图形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9792" y="3009722"/>
            <a:ext cx="1387140" cy="1151822"/>
          </a:xfrm>
          <a:prstGeom prst="rect">
            <a:avLst/>
          </a:prstGeom>
          <a:effectLst>
            <a:glow rad="12700">
              <a:schemeClr val="bg1">
                <a:alpha val="41000"/>
              </a:schemeClr>
            </a:glow>
          </a:effectLst>
        </p:spPr>
      </p:pic>
      <p:pic>
        <p:nvPicPr>
          <p:cNvPr id="5" name="图形 4"/>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85400" y="293382"/>
            <a:ext cx="1508654" cy="529352"/>
          </a:xfrm>
          <a:prstGeom prst="rect">
            <a:avLst/>
          </a:prstGeom>
        </p:spPr>
      </p:pic>
      <p:grpSp>
        <p:nvGrpSpPr>
          <p:cNvPr id="94" name="组合 93"/>
          <p:cNvGrpSpPr/>
          <p:nvPr/>
        </p:nvGrpSpPr>
        <p:grpSpPr>
          <a:xfrm>
            <a:off x="2964678" y="4161739"/>
            <a:ext cx="2243735" cy="499568"/>
            <a:chOff x="697830" y="4447520"/>
            <a:chExt cx="4419437" cy="499568"/>
          </a:xfrm>
        </p:grpSpPr>
        <p:sp>
          <p:nvSpPr>
            <p:cNvPr id="18" name="矩形: 圆角 17"/>
            <p:cNvSpPr/>
            <p:nvPr/>
          </p:nvSpPr>
          <p:spPr>
            <a:xfrm>
              <a:off x="697830" y="4447520"/>
              <a:ext cx="4342067" cy="499568"/>
            </a:xfrm>
            <a:prstGeom prst="roundRect">
              <a:avLst>
                <a:gd name="adj" fmla="val 50000"/>
              </a:avLst>
            </a:prstGeom>
            <a:solidFill>
              <a:srgbClr val="141B76">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9" name="文本框 18"/>
            <p:cNvSpPr txBox="1"/>
            <p:nvPr/>
          </p:nvSpPr>
          <p:spPr>
            <a:xfrm>
              <a:off x="1094262" y="4519469"/>
              <a:ext cx="402300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rPr>
                <a:t>汇报人：</a:t>
              </a:r>
              <a:r>
                <a:rPr kumimoji="0" lang="zh-CN" altLang="en-US"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rPr>
                <a:t>金泽平</a:t>
              </a: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grpSp>
      <p:pic>
        <p:nvPicPr>
          <p:cNvPr id="15" name="图形 14"/>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91858" y="1768270"/>
            <a:ext cx="623999" cy="518142"/>
          </a:xfrm>
          <a:prstGeom prst="rect">
            <a:avLst/>
          </a:prstGeom>
          <a:effectLst>
            <a:glow rad="12700">
              <a:schemeClr val="bg1">
                <a:alpha val="41000"/>
              </a:schemeClr>
            </a:glow>
          </a:effectLst>
        </p:spPr>
      </p:pic>
      <p:pic>
        <p:nvPicPr>
          <p:cNvPr id="16" name="图形 15"/>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91857" y="5097825"/>
            <a:ext cx="623999" cy="518142"/>
          </a:xfrm>
          <a:prstGeom prst="rect">
            <a:avLst/>
          </a:prstGeom>
          <a:effectLst>
            <a:glow rad="12700">
              <a:schemeClr val="bg1">
                <a:alpha val="41000"/>
              </a:schemeClr>
            </a:glow>
          </a:effectLst>
        </p:spPr>
      </p:pic>
      <p:pic>
        <p:nvPicPr>
          <p:cNvPr id="21" name="图形 2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780642" y="1125928"/>
            <a:ext cx="623999" cy="518142"/>
          </a:xfrm>
          <a:prstGeom prst="rect">
            <a:avLst/>
          </a:prstGeom>
          <a:effectLst>
            <a:glow rad="12700">
              <a:schemeClr val="bg1">
                <a:alpha val="41000"/>
              </a:schemeClr>
            </a:glow>
          </a:effectLst>
        </p:spPr>
      </p:pic>
      <p:pic>
        <p:nvPicPr>
          <p:cNvPr id="22" name="图形 2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754966" y="5620170"/>
            <a:ext cx="623999" cy="518142"/>
          </a:xfrm>
          <a:prstGeom prst="rect">
            <a:avLst/>
          </a:prstGeom>
          <a:effectLst>
            <a:glow rad="12700">
              <a:schemeClr val="bg1">
                <a:alpha val="41000"/>
              </a:schemeClr>
            </a:glow>
          </a:effectLst>
        </p:spPr>
      </p:pic>
      <p:sp>
        <p:nvSpPr>
          <p:cNvPr id="25" name="文本框 24"/>
          <p:cNvSpPr txBox="1"/>
          <p:nvPr/>
        </p:nvSpPr>
        <p:spPr>
          <a:xfrm>
            <a:off x="7824470" y="1898015"/>
            <a:ext cx="3270885" cy="368300"/>
          </a:xfrm>
          <a:prstGeom prst="rect">
            <a:avLst/>
          </a:prstGeom>
          <a:noFill/>
        </p:spPr>
        <p:txBody>
          <a:bodyPr wrap="square" rtlCol="0">
            <a:spAutoFit/>
          </a:bodyPr>
          <a:lstStyle/>
          <a:p>
            <a:r>
              <a:rPr lang="zh-CN" altLang="en-US" dirty="0">
                <a:solidFill>
                  <a:srgbClr val="003F87"/>
                </a:solidFill>
              </a:rPr>
              <a:t>勤 学 </a:t>
            </a:r>
            <a:r>
              <a:rPr lang="en-US" altLang="zh-CN" dirty="0">
                <a:solidFill>
                  <a:srgbClr val="003F87"/>
                </a:solidFill>
              </a:rPr>
              <a:t> /  </a:t>
            </a:r>
            <a:r>
              <a:rPr lang="zh-CN" altLang="en-US" dirty="0">
                <a:solidFill>
                  <a:srgbClr val="003F87"/>
                </a:solidFill>
              </a:rPr>
              <a:t>修 德  </a:t>
            </a:r>
            <a:r>
              <a:rPr lang="en-US" altLang="zh-CN" dirty="0">
                <a:solidFill>
                  <a:srgbClr val="003F87"/>
                </a:solidFill>
              </a:rPr>
              <a:t>/  </a:t>
            </a:r>
            <a:r>
              <a:rPr lang="zh-CN" altLang="en-US" dirty="0">
                <a:solidFill>
                  <a:srgbClr val="003F87"/>
                </a:solidFill>
              </a:rPr>
              <a:t>明 辨  </a:t>
            </a:r>
            <a:r>
              <a:rPr lang="en-US" altLang="zh-CN" dirty="0">
                <a:solidFill>
                  <a:srgbClr val="003F87"/>
                </a:solidFill>
              </a:rPr>
              <a:t>/  </a:t>
            </a:r>
            <a:r>
              <a:rPr lang="zh-CN" altLang="en-US" dirty="0">
                <a:solidFill>
                  <a:srgbClr val="003F87"/>
                </a:solidFill>
              </a:rPr>
              <a:t>笃 实</a:t>
            </a:r>
            <a:endParaRPr lang="zh-CN" altLang="en-US" dirty="0">
              <a:solidFill>
                <a:srgbClr val="003F87"/>
              </a:solidFill>
            </a:endParaRPr>
          </a:p>
        </p:txBody>
      </p:sp>
      <p:pic>
        <p:nvPicPr>
          <p:cNvPr id="26" name="图片 25"/>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7427435" y="2389927"/>
            <a:ext cx="3698223" cy="2413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10" presetClass="entr" presetSubtype="0" fill="hold" nodeType="withEffect">
                                  <p:stCondLst>
                                    <p:cond delay="0"/>
                                  </p:stCondLst>
                                  <p:childTnLst>
                                    <p:set>
                                      <p:cBhvr>
                                        <p:cTn id="13" dur="1" fill="hold">
                                          <p:stCondLst>
                                            <p:cond delay="0"/>
                                          </p:stCondLst>
                                        </p:cTn>
                                        <p:tgtEl>
                                          <p:spTgt spid="94"/>
                                        </p:tgtEl>
                                        <p:attrNameLst>
                                          <p:attrName>style.visibility</p:attrName>
                                        </p:attrNameLst>
                                      </p:cBhvr>
                                      <p:to>
                                        <p:strVal val="visible"/>
                                      </p:to>
                                    </p:set>
                                    <p:animEffect transition="in" filter="fade">
                                      <p:cBhvr>
                                        <p:cTn id="14" dur="500"/>
                                        <p:tgtEl>
                                          <p:spTgt spid="94"/>
                                        </p:tgtEl>
                                      </p:cBhvr>
                                    </p:animEffect>
                                  </p:childTnLst>
                                </p:cTn>
                              </p:par>
                              <p:par>
                                <p:cTn id="15" presetID="22" presetClass="entr" presetSubtype="8" fill="hold" grpId="0" nodeType="withEffect" nodePh="1">
                                  <p:stCondLst>
                                    <p:cond delay="0"/>
                                  </p:stCondLst>
                                  <p:endCondLst>
                                    <p:cond evt="begin" delay="0">
                                      <p:tn val="15"/>
                                    </p:cond>
                                  </p:end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10"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par>
                                <p:cTn id="45" presetID="10"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20" grpId="0" bldLvl="0" animBg="1"/>
      <p:bldP spid="17" grpId="0"/>
      <p:bldP spid="2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panose="020B0502040204020203" charset="-122"/>
              <a:ea typeface="微软雅黑 Light" panose="020B0502040204020203" charset="-122"/>
              <a:cs typeface="+mn-cs"/>
            </a:endParaRPr>
          </a:p>
        </p:txBody>
      </p:sp>
      <p:pic>
        <p:nvPicPr>
          <p:cNvPr id="41" name="图形 4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643821" y="98896"/>
            <a:ext cx="1251222" cy="347019"/>
          </a:xfrm>
          <a:prstGeom prst="rect">
            <a:avLst/>
          </a:prstGeom>
        </p:spPr>
      </p:pic>
      <p:grpSp>
        <p:nvGrpSpPr>
          <p:cNvPr id="38" name="组合 37"/>
          <p:cNvGrpSpPr/>
          <p:nvPr/>
        </p:nvGrpSpPr>
        <p:grpSpPr>
          <a:xfrm>
            <a:off x="141608" y="122555"/>
            <a:ext cx="4032246" cy="303530"/>
            <a:chOff x="5515858" y="112109"/>
            <a:chExt cx="4102005" cy="308753"/>
          </a:xfrm>
        </p:grpSpPr>
        <p:sp>
          <p:nvSpPr>
            <p:cNvPr id="39" name="矩形 38"/>
            <p:cNvSpPr/>
            <p:nvPr/>
          </p:nvSpPr>
          <p:spPr>
            <a:xfrm>
              <a:off x="6849818" y="112109"/>
              <a:ext cx="1186676" cy="308753"/>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0" name="文本框 39"/>
            <p:cNvSpPr txBox="1"/>
            <p:nvPr/>
          </p:nvSpPr>
          <p:spPr>
            <a:xfrm>
              <a:off x="6680572" y="119214"/>
              <a:ext cx="1558117" cy="249328"/>
            </a:xfrm>
            <a:prstGeom prst="rect">
              <a:avLst/>
            </a:prstGeom>
            <a:noFill/>
          </p:spPr>
          <p:txBody>
            <a:bodyPr wrap="square" rtlCol="0">
              <a:spAutoFit/>
            </a:bodyPr>
            <a:p>
              <a:pPr marL="0" marR="0" lvl="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bg1"/>
                  </a:solidFill>
                  <a:latin typeface="+mj-ea"/>
                  <a:ea typeface="+mj-ea"/>
                  <a:sym typeface="+mn-ea"/>
                </a:rPr>
                <a:t>Literature Review</a:t>
              </a:r>
              <a:endParaRPr kumimoji="0" lang="en-US" altLang="zh-CN" sz="1000" b="1" i="0" u="none" strike="noStrike" kern="1200" cap="none" spc="0" normalizeH="0" baseline="0" noProof="0" dirty="0">
                <a:ln>
                  <a:noFill/>
                </a:ln>
                <a:solidFill>
                  <a:schemeClr val="bg1"/>
                </a:solidFill>
                <a:effectLst/>
                <a:uLnTx/>
                <a:uFillTx/>
                <a:latin typeface="+mj-ea"/>
                <a:ea typeface="+mj-ea"/>
                <a:cs typeface="+mn-cs"/>
                <a:sym typeface="+mn-ea"/>
              </a:endParaRPr>
            </a:p>
          </p:txBody>
        </p:sp>
        <p:sp>
          <p:nvSpPr>
            <p:cNvPr id="42" name="文本框 41"/>
            <p:cNvSpPr txBox="1"/>
            <p:nvPr/>
          </p:nvSpPr>
          <p:spPr>
            <a:xfrm>
              <a:off x="5515858" y="129550"/>
              <a:ext cx="1235771" cy="249328"/>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chemeClr val="accent1">
                      <a:lumMod val="75000"/>
                    </a:schemeClr>
                  </a:solidFill>
                  <a:effectLst/>
                  <a:uLnTx/>
                  <a:uFillTx/>
                  <a:latin typeface="+mj-ea"/>
                  <a:ea typeface="+mj-ea"/>
                  <a:cs typeface="+mn-cs"/>
                  <a:sym typeface="+mn-ea"/>
                </a:rPr>
                <a:t>Introduction</a:t>
              </a:r>
              <a:endParaRPr kumimoji="0" lang="en-US" altLang="zh-CN" sz="1000" b="1" i="0" u="none" strike="noStrike" kern="1200" cap="none" spc="0" normalizeH="0" baseline="0" noProof="0" dirty="0">
                <a:ln>
                  <a:noFill/>
                </a:ln>
                <a:solidFill>
                  <a:schemeClr val="accent1">
                    <a:lumMod val="75000"/>
                  </a:schemeClr>
                </a:solidFill>
                <a:effectLst/>
                <a:uLnTx/>
                <a:uFillTx/>
                <a:latin typeface="+mj-ea"/>
                <a:ea typeface="+mj-ea"/>
                <a:cs typeface="+mn-cs"/>
                <a:sym typeface="+mn-ea"/>
              </a:endParaRPr>
            </a:p>
          </p:txBody>
        </p:sp>
        <p:sp>
          <p:nvSpPr>
            <p:cNvPr id="43" name="文本框 42"/>
            <p:cNvSpPr txBox="1"/>
            <p:nvPr/>
          </p:nvSpPr>
          <p:spPr>
            <a:xfrm>
              <a:off x="7900833" y="119860"/>
              <a:ext cx="1717030" cy="249328"/>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accent1">
                      <a:lumMod val="75000"/>
                    </a:schemeClr>
                  </a:solidFill>
                  <a:latin typeface="+mj-ea"/>
                  <a:ea typeface="+mj-ea"/>
                  <a:sym typeface="+mn-ea"/>
                </a:rPr>
                <a:t>Key Technologies</a:t>
              </a:r>
              <a:endParaRPr kumimoji="0" lang="zh-CN" altLang="en-US" sz="10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grpSp>
          <p:nvGrpSpPr>
            <p:cNvPr id="44" name="组合 43"/>
            <p:cNvGrpSpPr/>
            <p:nvPr/>
          </p:nvGrpSpPr>
          <p:grpSpPr>
            <a:xfrm>
              <a:off x="6791404" y="159486"/>
              <a:ext cx="2629145" cy="209852"/>
              <a:chOff x="6358270" y="115009"/>
              <a:chExt cx="2629145" cy="307494"/>
            </a:xfrm>
          </p:grpSpPr>
          <p:cxnSp>
            <p:nvCxnSpPr>
              <p:cNvPr id="45" name="直接连接符 44"/>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765490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8987415"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48" name="文本框 47"/>
          <p:cNvSpPr txBox="1"/>
          <p:nvPr/>
        </p:nvSpPr>
        <p:spPr>
          <a:xfrm>
            <a:off x="3862070" y="139700"/>
            <a:ext cx="1469390" cy="331470"/>
          </a:xfrm>
          <a:prstGeom prst="rect">
            <a:avLst/>
          </a:prstGeom>
          <a:noFill/>
        </p:spPr>
        <p:txBody>
          <a:bodyPr wrap="square" rtlCol="0">
            <a:noAutofit/>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accent1">
                    <a:lumMod val="75000"/>
                  </a:schemeClr>
                </a:solidFill>
                <a:latin typeface="+mj-ea"/>
                <a:ea typeface="+mj-ea"/>
                <a:sym typeface="+mn-ea"/>
              </a:rPr>
              <a:t>Future Direction</a:t>
            </a:r>
            <a:endParaRPr kumimoji="0" lang="zh-CN" altLang="en-US" sz="10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cxnSp>
        <p:nvCxnSpPr>
          <p:cNvPr id="3" name="直接连接符 2"/>
          <p:cNvCxnSpPr/>
          <p:nvPr/>
        </p:nvCxnSpPr>
        <p:spPr>
          <a:xfrm>
            <a:off x="5201652" y="169131"/>
            <a:ext cx="0" cy="20630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232400" y="134620"/>
            <a:ext cx="941070" cy="331470"/>
          </a:xfrm>
          <a:prstGeom prst="rect">
            <a:avLst/>
          </a:prstGeom>
          <a:noFill/>
        </p:spPr>
        <p:txBody>
          <a:bodyPr wrap="square" rtlCol="0">
            <a:noAutofit/>
          </a:bodyPr>
          <a:p>
            <a:pPr algn="l"/>
            <a:r>
              <a:rPr lang="en-US" altLang="zh-CN" sz="1000" b="1" dirty="0">
                <a:solidFill>
                  <a:schemeClr val="accent1">
                    <a:lumMod val="75000"/>
                  </a:schemeClr>
                </a:solidFill>
                <a:latin typeface="+mj-ea"/>
                <a:ea typeface="+mj-ea"/>
                <a:sym typeface="+mn-ea"/>
              </a:rPr>
              <a:t>Conclusion</a:t>
            </a:r>
            <a:endParaRPr kumimoji="0" lang="zh-CN" altLang="en-US" sz="10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sp>
        <p:nvSpPr>
          <p:cNvPr id="6" name="文本框 5"/>
          <p:cNvSpPr txBox="1"/>
          <p:nvPr/>
        </p:nvSpPr>
        <p:spPr>
          <a:xfrm>
            <a:off x="2234565" y="807085"/>
            <a:ext cx="7350125" cy="1198880"/>
          </a:xfrm>
          <a:prstGeom prst="rect">
            <a:avLst/>
          </a:prstGeom>
          <a:noFill/>
        </p:spPr>
        <p:txBody>
          <a:bodyPr wrap="square" rtlCol="0">
            <a:spAutoFit/>
          </a:bodyPr>
          <a:p>
            <a:pPr indent="457200">
              <a:lnSpc>
                <a:spcPct val="150000"/>
              </a:lnSpc>
            </a:pPr>
            <a:r>
              <a:rPr lang="en-US" altLang="zh-CN" sz="1600" b="1">
                <a:latin typeface="Times New Roman" panose="02020603050405020304" charset="0"/>
                <a:ea typeface="宋体" panose="02010600030101010101" pitchFamily="2" charset="-122"/>
                <a:cs typeface="Times New Roman" panose="02020603050405020304" charset="0"/>
              </a:rPr>
              <a:t>Unit Test Generation using Generative AI : A Comparative 	  	Performance Analysis of  Autogeneration Tools                         			</a:t>
            </a:r>
            <a:r>
              <a:rPr lang="en-US" altLang="zh-CN" sz="1400" b="1">
                <a:latin typeface="Times New Roman" panose="02020603050405020304" charset="0"/>
                <a:ea typeface="宋体" panose="02010600030101010101" pitchFamily="2" charset="-122"/>
                <a:cs typeface="Times New Roman" panose="02020603050405020304" charset="0"/>
              </a:rPr>
              <a:t>FSE 2024,July 19th</a:t>
            </a:r>
            <a:endParaRPr lang="en-US" altLang="zh-CN" sz="1400" b="1">
              <a:latin typeface="Times New Roman" panose="02020603050405020304" charset="0"/>
              <a:ea typeface="宋体" panose="02010600030101010101" pitchFamily="2" charset="-122"/>
              <a:cs typeface="Times New Roman" panose="02020603050405020304" charset="0"/>
            </a:endParaRPr>
          </a:p>
        </p:txBody>
      </p:sp>
      <p:sp>
        <p:nvSpPr>
          <p:cNvPr id="8" name="圆角矩形 7"/>
          <p:cNvSpPr/>
          <p:nvPr/>
        </p:nvSpPr>
        <p:spPr>
          <a:xfrm>
            <a:off x="788670" y="1814195"/>
            <a:ext cx="1344930" cy="40322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nvSpPr>
        <p:spPr>
          <a:xfrm>
            <a:off x="839470" y="1802130"/>
            <a:ext cx="1294130" cy="355600"/>
          </a:xfrm>
          <a:prstGeom prst="rect">
            <a:avLst/>
          </a:prstGeom>
          <a:noFill/>
        </p:spPr>
        <p:txBody>
          <a:bodyPr wrap="square" rtlCol="0">
            <a:noAutofit/>
          </a:bodyPr>
          <a:p>
            <a:r>
              <a:rPr lang="en-US" altLang="zh-CN">
                <a:solidFill>
                  <a:schemeClr val="bg1"/>
                </a:solidFill>
              </a:rPr>
              <a:t>Experiment</a:t>
            </a:r>
            <a:endParaRPr lang="en-US" altLang="zh-CN">
              <a:solidFill>
                <a:schemeClr val="bg1"/>
              </a:solidFill>
            </a:endParaRPr>
          </a:p>
        </p:txBody>
      </p:sp>
      <p:pic>
        <p:nvPicPr>
          <p:cNvPr id="13" name="图片 12"/>
          <p:cNvPicPr>
            <a:picLocks noChangeAspect="1"/>
          </p:cNvPicPr>
          <p:nvPr/>
        </p:nvPicPr>
        <p:blipFill>
          <a:blip r:embed="rId3"/>
          <a:stretch>
            <a:fillRect/>
          </a:stretch>
        </p:blipFill>
        <p:spPr>
          <a:xfrm>
            <a:off x="839470" y="4404360"/>
            <a:ext cx="5936615" cy="1687195"/>
          </a:xfrm>
          <a:prstGeom prst="rect">
            <a:avLst/>
          </a:prstGeom>
        </p:spPr>
      </p:pic>
      <p:pic>
        <p:nvPicPr>
          <p:cNvPr id="14" name="图片 13"/>
          <p:cNvPicPr>
            <a:picLocks noChangeAspect="1"/>
          </p:cNvPicPr>
          <p:nvPr/>
        </p:nvPicPr>
        <p:blipFill>
          <a:blip r:embed="rId4"/>
          <a:stretch>
            <a:fillRect/>
          </a:stretch>
        </p:blipFill>
        <p:spPr>
          <a:xfrm>
            <a:off x="788670" y="2437765"/>
            <a:ext cx="5935980" cy="1684020"/>
          </a:xfrm>
          <a:prstGeom prst="rect">
            <a:avLst/>
          </a:prstGeom>
        </p:spPr>
      </p:pic>
      <p:sp>
        <p:nvSpPr>
          <p:cNvPr id="15" name="文本框 14"/>
          <p:cNvSpPr txBox="1"/>
          <p:nvPr/>
        </p:nvSpPr>
        <p:spPr>
          <a:xfrm>
            <a:off x="6724650" y="2005965"/>
            <a:ext cx="5241925" cy="4292600"/>
          </a:xfrm>
          <a:prstGeom prst="rect">
            <a:avLst/>
          </a:prstGeom>
          <a:noFill/>
        </p:spPr>
        <p:txBody>
          <a:bodyPr wrap="square" rtlCol="0">
            <a:spAutoFit/>
          </a:bodyPr>
          <a:p>
            <a:pPr indent="457200">
              <a:lnSpc>
                <a:spcPct val="150000"/>
              </a:lnSpc>
            </a:pPr>
            <a:r>
              <a:rPr lang="zh-CN" altLang="en-US" sz="1400" b="1">
                <a:latin typeface="宋体" panose="02010600030101010101" pitchFamily="2" charset="-122"/>
                <a:ea typeface="宋体" panose="02010600030101010101" pitchFamily="2" charset="-122"/>
                <a:cs typeface="宋体" panose="02010600030101010101" pitchFamily="2" charset="-122"/>
              </a:rPr>
              <a:t>覆盖率对比：</a:t>
            </a:r>
            <a:r>
              <a:rPr lang="en-US" altLang="zh-CN" sz="1400">
                <a:latin typeface="宋体" panose="02010600030101010101" pitchFamily="2" charset="-122"/>
                <a:ea typeface="宋体" panose="02010600030101010101" pitchFamily="2" charset="-122"/>
                <a:cs typeface="宋体" panose="02010600030101010101" pitchFamily="2" charset="-122"/>
              </a:rPr>
              <a:t>ChatGPT</a:t>
            </a:r>
            <a:r>
              <a:rPr lang="zh-CN" altLang="en-US" sz="1400">
                <a:latin typeface="宋体" panose="02010600030101010101" pitchFamily="2" charset="-122"/>
                <a:ea typeface="宋体" panose="02010600030101010101" pitchFamily="2" charset="-122"/>
                <a:cs typeface="宋体" panose="02010600030101010101" pitchFamily="2" charset="-122"/>
              </a:rPr>
              <a:t>和</a:t>
            </a:r>
            <a:r>
              <a:rPr lang="en-US" altLang="zh-CN" sz="1400">
                <a:latin typeface="宋体" panose="02010600030101010101" pitchFamily="2" charset="-122"/>
                <a:ea typeface="宋体" panose="02010600030101010101" pitchFamily="2" charset="-122"/>
                <a:cs typeface="宋体" panose="02010600030101010101" pitchFamily="2" charset="-122"/>
              </a:rPr>
              <a:t>Pynguin</a:t>
            </a:r>
            <a:r>
              <a:rPr lang="zh-CN" altLang="en-US" sz="1400">
                <a:latin typeface="宋体" panose="02010600030101010101" pitchFamily="2" charset="-122"/>
                <a:ea typeface="宋体" panose="02010600030101010101" pitchFamily="2" charset="-122"/>
                <a:cs typeface="宋体" panose="02010600030101010101" pitchFamily="2" charset="-122"/>
              </a:rPr>
              <a:t>在不同代码复杂性和大小的样本中表现出可比的覆盖率。尽管</a:t>
            </a:r>
            <a:r>
              <a:rPr lang="en-US" altLang="zh-CN" sz="1400">
                <a:latin typeface="宋体" panose="02010600030101010101" pitchFamily="2" charset="-122"/>
                <a:ea typeface="宋体" panose="02010600030101010101" pitchFamily="2" charset="-122"/>
                <a:cs typeface="宋体" panose="02010600030101010101" pitchFamily="2" charset="-122"/>
              </a:rPr>
              <a:t>Pynguin</a:t>
            </a:r>
            <a:r>
              <a:rPr lang="zh-CN" altLang="en-US" sz="1400">
                <a:latin typeface="宋体" panose="02010600030101010101" pitchFamily="2" charset="-122"/>
                <a:ea typeface="宋体" panose="02010600030101010101" pitchFamily="2" charset="-122"/>
                <a:cs typeface="宋体" panose="02010600030101010101" pitchFamily="2" charset="-122"/>
              </a:rPr>
              <a:t>在某些情况下尤其是小代码样本中覆盖率略高，但</a:t>
            </a:r>
            <a:r>
              <a:rPr lang="en-US" altLang="zh-CN" sz="1400">
                <a:latin typeface="宋体" panose="02010600030101010101" pitchFamily="2" charset="-122"/>
                <a:ea typeface="宋体" panose="02010600030101010101" pitchFamily="2" charset="-122"/>
                <a:cs typeface="宋体" panose="02010600030101010101" pitchFamily="2" charset="-122"/>
              </a:rPr>
              <a:t>ChatGPT</a:t>
            </a:r>
            <a:r>
              <a:rPr lang="zh-CN" altLang="en-US" sz="1400">
                <a:latin typeface="宋体" panose="02010600030101010101" pitchFamily="2" charset="-122"/>
                <a:ea typeface="宋体" panose="02010600030101010101" pitchFamily="2" charset="-122"/>
                <a:cs typeface="宋体" panose="02010600030101010101" pitchFamily="2" charset="-122"/>
              </a:rPr>
              <a:t>在更大的代码样本中显示出强大的竞争力。</a:t>
            </a:r>
            <a:endParaRPr lang="en-US" altLang="zh-CN" sz="1400">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r>
              <a:rPr lang="zh-CN" altLang="en-US" sz="1400" b="1">
                <a:latin typeface="宋体" panose="02010600030101010101" pitchFamily="2" charset="-122"/>
                <a:ea typeface="宋体" panose="02010600030101010101" pitchFamily="2" charset="-122"/>
                <a:cs typeface="宋体" panose="02010600030101010101" pitchFamily="2" charset="-122"/>
              </a:rPr>
              <a:t>迭代改进：</a:t>
            </a:r>
            <a:r>
              <a:rPr lang="zh-CN" altLang="en-US" sz="1400">
                <a:latin typeface="宋体" panose="02010600030101010101" pitchFamily="2" charset="-122"/>
                <a:ea typeface="宋体" panose="02010600030101010101" pitchFamily="2" charset="-122"/>
                <a:cs typeface="宋体" panose="02010600030101010101" pitchFamily="2" charset="-122"/>
              </a:rPr>
              <a:t>通过迭代改进，</a:t>
            </a:r>
            <a:r>
              <a:rPr lang="en-US" altLang="zh-CN" sz="1400">
                <a:latin typeface="宋体" panose="02010600030101010101" pitchFamily="2" charset="-122"/>
                <a:ea typeface="宋体" panose="02010600030101010101" pitchFamily="2" charset="-122"/>
                <a:cs typeface="宋体" panose="02010600030101010101" pitchFamily="2" charset="-122"/>
              </a:rPr>
              <a:t>ChatGPT</a:t>
            </a:r>
            <a:r>
              <a:rPr lang="zh-CN" altLang="en-US" sz="1400">
                <a:latin typeface="宋体" panose="02010600030101010101" pitchFamily="2" charset="-122"/>
                <a:ea typeface="宋体" panose="02010600030101010101" pitchFamily="2" charset="-122"/>
                <a:cs typeface="宋体" panose="02010600030101010101" pitchFamily="2" charset="-122"/>
              </a:rPr>
              <a:t>在处理复杂代码时的覆盖率有显著提升，尤其是在多次迭代后，它能更有效地覆盖更多的代码行和分支。</a:t>
            </a:r>
            <a:endParaRPr lang="en-US" altLang="zh-CN" sz="1400">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r>
              <a:rPr lang="zh-CN" altLang="en-US" sz="1400" b="1">
                <a:latin typeface="宋体" panose="02010600030101010101" pitchFamily="2" charset="-122"/>
                <a:ea typeface="宋体" panose="02010600030101010101" pitchFamily="2" charset="-122"/>
                <a:cs typeface="宋体" panose="02010600030101010101" pitchFamily="2" charset="-122"/>
              </a:rPr>
              <a:t>错误断言：</a:t>
            </a:r>
            <a:r>
              <a:rPr lang="zh-CN" altLang="en-US" sz="1400">
                <a:latin typeface="宋体" panose="02010600030101010101" pitchFamily="2" charset="-122"/>
                <a:ea typeface="宋体" panose="02010600030101010101" pitchFamily="2" charset="-122"/>
                <a:cs typeface="宋体" panose="02010600030101010101" pitchFamily="2" charset="-122"/>
              </a:rPr>
              <a:t>虽然</a:t>
            </a:r>
            <a:r>
              <a:rPr lang="en-US" altLang="zh-CN" sz="1400">
                <a:latin typeface="宋体" panose="02010600030101010101" pitchFamily="2" charset="-122"/>
                <a:ea typeface="宋体" panose="02010600030101010101" pitchFamily="2" charset="-122"/>
                <a:cs typeface="宋体" panose="02010600030101010101" pitchFamily="2" charset="-122"/>
              </a:rPr>
              <a:t>ChatGPT</a:t>
            </a:r>
            <a:r>
              <a:rPr lang="zh-CN" altLang="en-US" sz="1400">
                <a:latin typeface="宋体" panose="02010600030101010101" pitchFamily="2" charset="-122"/>
                <a:ea typeface="宋体" panose="02010600030101010101" pitchFamily="2" charset="-122"/>
                <a:cs typeface="宋体" panose="02010600030101010101" pitchFamily="2" charset="-122"/>
              </a:rPr>
              <a:t>能生成高覆盖率的测试，但在正确断言方面存在一定的挑战，错误率较高，特别是在复杂的代码逻辑中。</a:t>
            </a:r>
            <a:endParaRPr lang="en-US" altLang="zh-CN" sz="1400">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r>
              <a:rPr lang="zh-CN" altLang="en-US" sz="1400" b="1">
                <a:latin typeface="宋体" panose="02010600030101010101" pitchFamily="2" charset="-122"/>
                <a:ea typeface="宋体" panose="02010600030101010101" pitchFamily="2" charset="-122"/>
                <a:cs typeface="宋体" panose="02010600030101010101" pitchFamily="2" charset="-122"/>
              </a:rPr>
              <a:t>未覆盖语句：</a:t>
            </a:r>
            <a:r>
              <a:rPr lang="zh-CN" altLang="en-US" sz="1400">
                <a:latin typeface="宋体" panose="02010600030101010101" pitchFamily="2" charset="-122"/>
                <a:ea typeface="宋体" panose="02010600030101010101" pitchFamily="2" charset="-122"/>
                <a:cs typeface="宋体" panose="02010600030101010101" pitchFamily="2" charset="-122"/>
              </a:rPr>
              <a:t>两种工具都存在未能覆盖的语句，且有不少语句被两种工具共同遗漏，这表明当前的自动生成测试技术还需进一步优化以提高测试的全面性和准确性。</a:t>
            </a:r>
            <a:endParaRPr lang="zh-CN" altLang="en-US" sz="140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panose="020B0502040204020203" charset="-122"/>
              <a:ea typeface="微软雅黑 Light" panose="020B0502040204020203" charset="-122"/>
              <a:cs typeface="+mn-cs"/>
            </a:endParaRPr>
          </a:p>
        </p:txBody>
      </p:sp>
      <p:pic>
        <p:nvPicPr>
          <p:cNvPr id="41" name="图形 4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643821" y="98896"/>
            <a:ext cx="1251222" cy="347019"/>
          </a:xfrm>
          <a:prstGeom prst="rect">
            <a:avLst/>
          </a:prstGeom>
        </p:spPr>
      </p:pic>
      <p:grpSp>
        <p:nvGrpSpPr>
          <p:cNvPr id="38" name="组合 37"/>
          <p:cNvGrpSpPr/>
          <p:nvPr/>
        </p:nvGrpSpPr>
        <p:grpSpPr>
          <a:xfrm>
            <a:off x="141608" y="122555"/>
            <a:ext cx="4032246" cy="303530"/>
            <a:chOff x="5515858" y="112109"/>
            <a:chExt cx="4102005" cy="308753"/>
          </a:xfrm>
        </p:grpSpPr>
        <p:sp>
          <p:nvSpPr>
            <p:cNvPr id="39" name="矩形 38"/>
            <p:cNvSpPr/>
            <p:nvPr/>
          </p:nvSpPr>
          <p:spPr>
            <a:xfrm>
              <a:off x="6849818" y="112109"/>
              <a:ext cx="1186676" cy="308753"/>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0" name="文本框 39"/>
            <p:cNvSpPr txBox="1"/>
            <p:nvPr/>
          </p:nvSpPr>
          <p:spPr>
            <a:xfrm>
              <a:off x="6680572" y="119214"/>
              <a:ext cx="1558117" cy="249328"/>
            </a:xfrm>
            <a:prstGeom prst="rect">
              <a:avLst/>
            </a:prstGeom>
            <a:noFill/>
          </p:spPr>
          <p:txBody>
            <a:bodyPr wrap="square" rtlCol="0">
              <a:spAutoFit/>
            </a:bodyPr>
            <a:p>
              <a:pPr marL="0" marR="0" lvl="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bg1"/>
                  </a:solidFill>
                  <a:latin typeface="+mj-ea"/>
                  <a:ea typeface="+mj-ea"/>
                  <a:sym typeface="+mn-ea"/>
                </a:rPr>
                <a:t>Literature Review</a:t>
              </a:r>
              <a:endParaRPr kumimoji="0" lang="en-US" altLang="zh-CN" sz="1000" b="1" i="0" u="none" strike="noStrike" kern="1200" cap="none" spc="0" normalizeH="0" baseline="0" noProof="0" dirty="0">
                <a:ln>
                  <a:noFill/>
                </a:ln>
                <a:solidFill>
                  <a:schemeClr val="bg1"/>
                </a:solidFill>
                <a:effectLst/>
                <a:uLnTx/>
                <a:uFillTx/>
                <a:latin typeface="+mj-ea"/>
                <a:ea typeface="+mj-ea"/>
                <a:cs typeface="+mn-cs"/>
                <a:sym typeface="+mn-ea"/>
              </a:endParaRPr>
            </a:p>
          </p:txBody>
        </p:sp>
        <p:sp>
          <p:nvSpPr>
            <p:cNvPr id="42" name="文本框 41"/>
            <p:cNvSpPr txBox="1"/>
            <p:nvPr/>
          </p:nvSpPr>
          <p:spPr>
            <a:xfrm>
              <a:off x="5515858" y="129550"/>
              <a:ext cx="1235771" cy="249328"/>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chemeClr val="accent1">
                      <a:lumMod val="75000"/>
                    </a:schemeClr>
                  </a:solidFill>
                  <a:effectLst/>
                  <a:uLnTx/>
                  <a:uFillTx/>
                  <a:latin typeface="+mj-ea"/>
                  <a:ea typeface="+mj-ea"/>
                  <a:cs typeface="+mn-cs"/>
                  <a:sym typeface="+mn-ea"/>
                </a:rPr>
                <a:t>Introduction</a:t>
              </a:r>
              <a:endParaRPr kumimoji="0" lang="en-US" altLang="zh-CN" sz="1000" b="1" i="0" u="none" strike="noStrike" kern="1200" cap="none" spc="0" normalizeH="0" baseline="0" noProof="0" dirty="0">
                <a:ln>
                  <a:noFill/>
                </a:ln>
                <a:solidFill>
                  <a:schemeClr val="accent1">
                    <a:lumMod val="75000"/>
                  </a:schemeClr>
                </a:solidFill>
                <a:effectLst/>
                <a:uLnTx/>
                <a:uFillTx/>
                <a:latin typeface="+mj-ea"/>
                <a:ea typeface="+mj-ea"/>
                <a:cs typeface="+mn-cs"/>
                <a:sym typeface="+mn-ea"/>
              </a:endParaRPr>
            </a:p>
          </p:txBody>
        </p:sp>
        <p:sp>
          <p:nvSpPr>
            <p:cNvPr id="43" name="文本框 42"/>
            <p:cNvSpPr txBox="1"/>
            <p:nvPr/>
          </p:nvSpPr>
          <p:spPr>
            <a:xfrm>
              <a:off x="7900833" y="119860"/>
              <a:ext cx="1717030" cy="249328"/>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accent1">
                      <a:lumMod val="75000"/>
                    </a:schemeClr>
                  </a:solidFill>
                  <a:latin typeface="+mj-ea"/>
                  <a:ea typeface="+mj-ea"/>
                  <a:sym typeface="+mn-ea"/>
                </a:rPr>
                <a:t>Key Technologies</a:t>
              </a:r>
              <a:endParaRPr kumimoji="0" lang="zh-CN" altLang="en-US" sz="10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grpSp>
          <p:nvGrpSpPr>
            <p:cNvPr id="44" name="组合 43"/>
            <p:cNvGrpSpPr/>
            <p:nvPr/>
          </p:nvGrpSpPr>
          <p:grpSpPr>
            <a:xfrm>
              <a:off x="6791404" y="159486"/>
              <a:ext cx="2629145" cy="209852"/>
              <a:chOff x="6358270" y="115009"/>
              <a:chExt cx="2629145" cy="307494"/>
            </a:xfrm>
          </p:grpSpPr>
          <p:cxnSp>
            <p:nvCxnSpPr>
              <p:cNvPr id="45" name="直接连接符 44"/>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765490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8987415"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48" name="文本框 47"/>
          <p:cNvSpPr txBox="1"/>
          <p:nvPr/>
        </p:nvSpPr>
        <p:spPr>
          <a:xfrm>
            <a:off x="3862070" y="139700"/>
            <a:ext cx="1469390" cy="331470"/>
          </a:xfrm>
          <a:prstGeom prst="rect">
            <a:avLst/>
          </a:prstGeom>
          <a:noFill/>
        </p:spPr>
        <p:txBody>
          <a:bodyPr wrap="square" rtlCol="0">
            <a:noAutofit/>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accent1">
                    <a:lumMod val="75000"/>
                  </a:schemeClr>
                </a:solidFill>
                <a:latin typeface="+mj-ea"/>
                <a:ea typeface="+mj-ea"/>
                <a:sym typeface="+mn-ea"/>
              </a:rPr>
              <a:t>Future Direction</a:t>
            </a:r>
            <a:endParaRPr kumimoji="0" lang="zh-CN" altLang="en-US" sz="10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cxnSp>
        <p:nvCxnSpPr>
          <p:cNvPr id="3" name="直接连接符 2"/>
          <p:cNvCxnSpPr/>
          <p:nvPr/>
        </p:nvCxnSpPr>
        <p:spPr>
          <a:xfrm>
            <a:off x="5201652" y="169131"/>
            <a:ext cx="0" cy="20630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232400" y="134620"/>
            <a:ext cx="941070" cy="331470"/>
          </a:xfrm>
          <a:prstGeom prst="rect">
            <a:avLst/>
          </a:prstGeom>
          <a:noFill/>
        </p:spPr>
        <p:txBody>
          <a:bodyPr wrap="square" rtlCol="0">
            <a:noAutofit/>
          </a:bodyPr>
          <a:p>
            <a:pPr algn="l"/>
            <a:r>
              <a:rPr lang="en-US" altLang="zh-CN" sz="1000" b="1" dirty="0">
                <a:solidFill>
                  <a:schemeClr val="accent1">
                    <a:lumMod val="75000"/>
                  </a:schemeClr>
                </a:solidFill>
                <a:latin typeface="+mj-ea"/>
                <a:ea typeface="+mj-ea"/>
                <a:sym typeface="+mn-ea"/>
              </a:rPr>
              <a:t>Conclusion</a:t>
            </a:r>
            <a:endParaRPr kumimoji="0" lang="zh-CN" altLang="en-US" sz="10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sp>
        <p:nvSpPr>
          <p:cNvPr id="6" name="文本框 5"/>
          <p:cNvSpPr txBox="1"/>
          <p:nvPr/>
        </p:nvSpPr>
        <p:spPr>
          <a:xfrm>
            <a:off x="2234565" y="807085"/>
            <a:ext cx="8928100" cy="1383665"/>
          </a:xfrm>
          <a:prstGeom prst="rect">
            <a:avLst/>
          </a:prstGeom>
          <a:noFill/>
        </p:spPr>
        <p:txBody>
          <a:bodyPr wrap="square" rtlCol="0">
            <a:spAutoFit/>
          </a:bodyPr>
          <a:p>
            <a:pPr indent="457200">
              <a:lnSpc>
                <a:spcPct val="150000"/>
              </a:lnSpc>
            </a:pPr>
            <a:r>
              <a:rPr lang="en-US" altLang="zh-CN" sz="2000" b="1">
                <a:latin typeface="Times New Roman" panose="02020603050405020304" charset="0"/>
                <a:ea typeface="宋体" panose="02010600030101010101" pitchFamily="2" charset="-122"/>
                <a:cs typeface="Times New Roman" panose="02020603050405020304" charset="0"/>
              </a:rPr>
              <a:t>Face It Yourselves: An LLM-Based Two-Stage Strategy to Localize 			     Configuration Errors via Logs</a:t>
            </a:r>
            <a:endParaRPr lang="en-US" altLang="zh-CN" sz="2000" b="1">
              <a:latin typeface="Times New Roman" panose="02020603050405020304" charset="0"/>
              <a:ea typeface="宋体" panose="02010600030101010101" pitchFamily="2" charset="-122"/>
              <a:cs typeface="Times New Roman" panose="02020603050405020304" charset="0"/>
            </a:endParaRPr>
          </a:p>
          <a:p>
            <a:pPr marL="2286000" lvl="5" indent="0">
              <a:lnSpc>
                <a:spcPct val="150000"/>
              </a:lnSpc>
            </a:pPr>
            <a:r>
              <a:rPr lang="en-US" altLang="zh-CN" sz="1600" b="1">
                <a:latin typeface="Times New Roman" panose="02020603050405020304" charset="0"/>
                <a:ea typeface="宋体" panose="02010600030101010101" pitchFamily="2" charset="-122"/>
                <a:cs typeface="Times New Roman" panose="02020603050405020304" charset="0"/>
              </a:rPr>
              <a:t>      ISSTA 2024,September 19th</a:t>
            </a:r>
            <a:endParaRPr lang="en-US" altLang="zh-CN" sz="1600" b="1">
              <a:latin typeface="Times New Roman" panose="02020603050405020304" charset="0"/>
              <a:ea typeface="宋体" panose="02010600030101010101" pitchFamily="2" charset="-122"/>
              <a:cs typeface="Times New Roman" panose="02020603050405020304" charset="0"/>
            </a:endParaRPr>
          </a:p>
        </p:txBody>
      </p:sp>
      <p:sp>
        <p:nvSpPr>
          <p:cNvPr id="13" name="文本框 12"/>
          <p:cNvSpPr txBox="1"/>
          <p:nvPr/>
        </p:nvSpPr>
        <p:spPr>
          <a:xfrm>
            <a:off x="346710" y="2444750"/>
            <a:ext cx="11126470" cy="2999740"/>
          </a:xfrm>
          <a:prstGeom prst="rect">
            <a:avLst/>
          </a:prstGeom>
          <a:noFill/>
        </p:spPr>
        <p:txBody>
          <a:bodyPr wrap="square" rtlCol="0">
            <a:spAutoFit/>
          </a:bodyPr>
          <a:p>
            <a:pPr indent="457200">
              <a:lnSpc>
                <a:spcPct val="150000"/>
              </a:lnSpc>
            </a:pPr>
            <a:r>
              <a:rPr lang="zh-CN" altLang="en-US" b="1">
                <a:latin typeface="宋体" panose="02010600030101010101" pitchFamily="2" charset="-122"/>
                <a:ea typeface="宋体" panose="02010600030101010101" pitchFamily="2" charset="-122"/>
                <a:cs typeface="宋体" panose="02010600030101010101" pitchFamily="2" charset="-122"/>
              </a:rPr>
              <a:t>核心内容：</a:t>
            </a:r>
            <a:r>
              <a:rPr lang="zh-CN" altLang="en-US">
                <a:latin typeface="宋体" panose="02010600030101010101" pitchFamily="2" charset="-122"/>
                <a:ea typeface="宋体" panose="02010600030101010101" pitchFamily="2" charset="-122"/>
                <a:cs typeface="宋体" panose="02010600030101010101" pitchFamily="2" charset="-122"/>
              </a:rPr>
              <a:t>这篇论文探索了使用</a:t>
            </a:r>
            <a:r>
              <a:rPr lang="en-US" altLang="zh-CN">
                <a:latin typeface="宋体" panose="02010600030101010101" pitchFamily="2" charset="-122"/>
                <a:ea typeface="宋体" panose="02010600030101010101" pitchFamily="2" charset="-122"/>
                <a:cs typeface="宋体" panose="02010600030101010101" pitchFamily="2" charset="-122"/>
              </a:rPr>
              <a:t>LLM</a:t>
            </a:r>
            <a:r>
              <a:rPr lang="zh-CN" altLang="en-US">
                <a:latin typeface="宋体" panose="02010600030101010101" pitchFamily="2" charset="-122"/>
                <a:ea typeface="宋体" panose="02010600030101010101" pitchFamily="2" charset="-122"/>
                <a:cs typeface="宋体" panose="02010600030101010101" pitchFamily="2" charset="-122"/>
              </a:rPr>
              <a:t>对系统日志进行分析，以自动化地识别和定位配置错误的方法。</a:t>
            </a:r>
            <a:endParaRPr lang="zh-CN" altLang="en-US">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endParaRPr lang="zh-CN" altLang="en-US">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r>
              <a:rPr lang="zh-CN" altLang="en-US" b="1">
                <a:latin typeface="宋体" panose="02010600030101010101" pitchFamily="2" charset="-122"/>
                <a:ea typeface="宋体" panose="02010600030101010101" pitchFamily="2" charset="-122"/>
                <a:cs typeface="宋体" panose="02010600030101010101" pitchFamily="2" charset="-122"/>
              </a:rPr>
              <a:t>研究方法：</a:t>
            </a:r>
            <a:r>
              <a:rPr lang="zh-CN" altLang="en-US">
                <a:latin typeface="宋体" panose="02010600030101010101" pitchFamily="2" charset="-122"/>
                <a:ea typeface="宋体" panose="02010600030101010101" pitchFamily="2" charset="-122"/>
                <a:cs typeface="宋体" panose="02010600030101010101" pitchFamily="2" charset="-122"/>
              </a:rPr>
              <a:t>通过开发一个特定的</a:t>
            </a:r>
            <a:r>
              <a:rPr lang="en-US" altLang="zh-CN">
                <a:latin typeface="宋体" panose="02010600030101010101" pitchFamily="2" charset="-122"/>
                <a:ea typeface="宋体" panose="02010600030101010101" pitchFamily="2" charset="-122"/>
                <a:cs typeface="宋体" panose="02010600030101010101" pitchFamily="2" charset="-122"/>
              </a:rPr>
              <a:t>LLM</a:t>
            </a:r>
            <a:r>
              <a:rPr lang="zh-CN" altLang="en-US">
                <a:latin typeface="宋体" panose="02010600030101010101" pitchFamily="2" charset="-122"/>
                <a:ea typeface="宋体" panose="02010600030101010101" pitchFamily="2" charset="-122"/>
                <a:cs typeface="宋体" panose="02010600030101010101" pitchFamily="2" charset="-122"/>
              </a:rPr>
              <a:t>，该模型被训练来识别日志中的异常模式，用以预测和定位可能的配置错误。</a:t>
            </a:r>
            <a:endParaRPr lang="zh-CN" altLang="en-US">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endParaRPr lang="zh-CN" altLang="en-US">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r>
              <a:rPr lang="zh-CN" altLang="en-US" b="1">
                <a:latin typeface="宋体" panose="02010600030101010101" pitchFamily="2" charset="-122"/>
                <a:ea typeface="宋体" panose="02010600030101010101" pitchFamily="2" charset="-122"/>
                <a:cs typeface="宋体" panose="02010600030101010101" pitchFamily="2" charset="-122"/>
              </a:rPr>
              <a:t>主要发现：</a:t>
            </a:r>
            <a:r>
              <a:rPr lang="zh-CN" altLang="en-US">
                <a:latin typeface="宋体" panose="02010600030101010101" pitchFamily="2" charset="-122"/>
                <a:ea typeface="宋体" panose="02010600030101010101" pitchFamily="2" charset="-122"/>
                <a:cs typeface="宋体" panose="02010600030101010101" pitchFamily="2" charset="-122"/>
              </a:rPr>
              <a:t>该方法显著提高了配置错误的定位速度和准确性，减少了对人工干预的依赖，并能在早期阶段预防可能的系统故障。</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panose="020B0502040204020203" charset="-122"/>
              <a:ea typeface="微软雅黑 Light" panose="020B0502040204020203" charset="-122"/>
              <a:cs typeface="+mn-cs"/>
            </a:endParaRPr>
          </a:p>
        </p:txBody>
      </p:sp>
      <p:pic>
        <p:nvPicPr>
          <p:cNvPr id="41" name="图形 4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643821" y="98896"/>
            <a:ext cx="1251222" cy="347019"/>
          </a:xfrm>
          <a:prstGeom prst="rect">
            <a:avLst/>
          </a:prstGeom>
        </p:spPr>
      </p:pic>
      <p:grpSp>
        <p:nvGrpSpPr>
          <p:cNvPr id="38" name="组合 37"/>
          <p:cNvGrpSpPr/>
          <p:nvPr/>
        </p:nvGrpSpPr>
        <p:grpSpPr>
          <a:xfrm>
            <a:off x="141608" y="122555"/>
            <a:ext cx="4032246" cy="303530"/>
            <a:chOff x="5515858" y="112109"/>
            <a:chExt cx="4102005" cy="308753"/>
          </a:xfrm>
        </p:grpSpPr>
        <p:sp>
          <p:nvSpPr>
            <p:cNvPr id="39" name="矩形 38"/>
            <p:cNvSpPr/>
            <p:nvPr/>
          </p:nvSpPr>
          <p:spPr>
            <a:xfrm>
              <a:off x="6849818" y="112109"/>
              <a:ext cx="1186676" cy="308753"/>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0" name="文本框 39"/>
            <p:cNvSpPr txBox="1"/>
            <p:nvPr/>
          </p:nvSpPr>
          <p:spPr>
            <a:xfrm>
              <a:off x="6680572" y="119214"/>
              <a:ext cx="1558117" cy="249328"/>
            </a:xfrm>
            <a:prstGeom prst="rect">
              <a:avLst/>
            </a:prstGeom>
            <a:noFill/>
          </p:spPr>
          <p:txBody>
            <a:bodyPr wrap="square" rtlCol="0">
              <a:spAutoFit/>
            </a:bodyPr>
            <a:p>
              <a:pPr marL="0" marR="0" lvl="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bg1"/>
                  </a:solidFill>
                  <a:latin typeface="+mj-ea"/>
                  <a:ea typeface="+mj-ea"/>
                  <a:sym typeface="+mn-ea"/>
                </a:rPr>
                <a:t>Literature Review</a:t>
              </a:r>
              <a:endParaRPr kumimoji="0" lang="en-US" altLang="zh-CN" sz="1000" b="1" i="0" u="none" strike="noStrike" kern="1200" cap="none" spc="0" normalizeH="0" baseline="0" noProof="0" dirty="0">
                <a:ln>
                  <a:noFill/>
                </a:ln>
                <a:solidFill>
                  <a:schemeClr val="bg1"/>
                </a:solidFill>
                <a:effectLst/>
                <a:uLnTx/>
                <a:uFillTx/>
                <a:latin typeface="+mj-ea"/>
                <a:ea typeface="+mj-ea"/>
                <a:cs typeface="+mn-cs"/>
                <a:sym typeface="+mn-ea"/>
              </a:endParaRPr>
            </a:p>
          </p:txBody>
        </p:sp>
        <p:sp>
          <p:nvSpPr>
            <p:cNvPr id="42" name="文本框 41"/>
            <p:cNvSpPr txBox="1"/>
            <p:nvPr/>
          </p:nvSpPr>
          <p:spPr>
            <a:xfrm>
              <a:off x="5515858" y="129550"/>
              <a:ext cx="1235771" cy="249328"/>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chemeClr val="accent1">
                      <a:lumMod val="75000"/>
                    </a:schemeClr>
                  </a:solidFill>
                  <a:effectLst/>
                  <a:uLnTx/>
                  <a:uFillTx/>
                  <a:latin typeface="+mj-ea"/>
                  <a:ea typeface="+mj-ea"/>
                  <a:cs typeface="+mn-cs"/>
                  <a:sym typeface="+mn-ea"/>
                </a:rPr>
                <a:t>Introduction</a:t>
              </a:r>
              <a:endParaRPr kumimoji="0" lang="en-US" altLang="zh-CN" sz="1000" b="1" i="0" u="none" strike="noStrike" kern="1200" cap="none" spc="0" normalizeH="0" baseline="0" noProof="0" dirty="0">
                <a:ln>
                  <a:noFill/>
                </a:ln>
                <a:solidFill>
                  <a:schemeClr val="accent1">
                    <a:lumMod val="75000"/>
                  </a:schemeClr>
                </a:solidFill>
                <a:effectLst/>
                <a:uLnTx/>
                <a:uFillTx/>
                <a:latin typeface="+mj-ea"/>
                <a:ea typeface="+mj-ea"/>
                <a:cs typeface="+mn-cs"/>
                <a:sym typeface="+mn-ea"/>
              </a:endParaRPr>
            </a:p>
          </p:txBody>
        </p:sp>
        <p:sp>
          <p:nvSpPr>
            <p:cNvPr id="43" name="文本框 42"/>
            <p:cNvSpPr txBox="1"/>
            <p:nvPr/>
          </p:nvSpPr>
          <p:spPr>
            <a:xfrm>
              <a:off x="7900833" y="119860"/>
              <a:ext cx="1717030" cy="249328"/>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accent1">
                      <a:lumMod val="75000"/>
                    </a:schemeClr>
                  </a:solidFill>
                  <a:latin typeface="+mj-ea"/>
                  <a:ea typeface="+mj-ea"/>
                  <a:sym typeface="+mn-ea"/>
                </a:rPr>
                <a:t>Key Technologies</a:t>
              </a:r>
              <a:endParaRPr kumimoji="0" lang="zh-CN" altLang="en-US" sz="10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grpSp>
          <p:nvGrpSpPr>
            <p:cNvPr id="44" name="组合 43"/>
            <p:cNvGrpSpPr/>
            <p:nvPr/>
          </p:nvGrpSpPr>
          <p:grpSpPr>
            <a:xfrm>
              <a:off x="6791404" y="159486"/>
              <a:ext cx="2629145" cy="209852"/>
              <a:chOff x="6358270" y="115009"/>
              <a:chExt cx="2629145" cy="307494"/>
            </a:xfrm>
          </p:grpSpPr>
          <p:cxnSp>
            <p:nvCxnSpPr>
              <p:cNvPr id="45" name="直接连接符 44"/>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765490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8987415"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48" name="文本框 47"/>
          <p:cNvSpPr txBox="1"/>
          <p:nvPr/>
        </p:nvSpPr>
        <p:spPr>
          <a:xfrm>
            <a:off x="3862070" y="139700"/>
            <a:ext cx="1469390" cy="331470"/>
          </a:xfrm>
          <a:prstGeom prst="rect">
            <a:avLst/>
          </a:prstGeom>
          <a:noFill/>
        </p:spPr>
        <p:txBody>
          <a:bodyPr wrap="square" rtlCol="0">
            <a:noAutofit/>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accent1">
                    <a:lumMod val="75000"/>
                  </a:schemeClr>
                </a:solidFill>
                <a:latin typeface="+mj-ea"/>
                <a:ea typeface="+mj-ea"/>
                <a:sym typeface="+mn-ea"/>
              </a:rPr>
              <a:t>Future Direction</a:t>
            </a:r>
            <a:endParaRPr kumimoji="0" lang="zh-CN" altLang="en-US" sz="10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cxnSp>
        <p:nvCxnSpPr>
          <p:cNvPr id="3" name="直接连接符 2"/>
          <p:cNvCxnSpPr/>
          <p:nvPr/>
        </p:nvCxnSpPr>
        <p:spPr>
          <a:xfrm>
            <a:off x="5201652" y="169131"/>
            <a:ext cx="0" cy="20630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232400" y="134620"/>
            <a:ext cx="941070" cy="331470"/>
          </a:xfrm>
          <a:prstGeom prst="rect">
            <a:avLst/>
          </a:prstGeom>
          <a:noFill/>
        </p:spPr>
        <p:txBody>
          <a:bodyPr wrap="square" rtlCol="0">
            <a:noAutofit/>
          </a:bodyPr>
          <a:p>
            <a:pPr algn="l"/>
            <a:r>
              <a:rPr lang="en-US" altLang="zh-CN" sz="1000" b="1" dirty="0">
                <a:solidFill>
                  <a:schemeClr val="accent1">
                    <a:lumMod val="75000"/>
                  </a:schemeClr>
                </a:solidFill>
                <a:latin typeface="+mj-ea"/>
                <a:ea typeface="+mj-ea"/>
                <a:sym typeface="+mn-ea"/>
              </a:rPr>
              <a:t>Conclusion</a:t>
            </a:r>
            <a:endParaRPr kumimoji="0" lang="zh-CN" altLang="en-US" sz="10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sp>
        <p:nvSpPr>
          <p:cNvPr id="6" name="文本框 5"/>
          <p:cNvSpPr txBox="1"/>
          <p:nvPr/>
        </p:nvSpPr>
        <p:spPr>
          <a:xfrm>
            <a:off x="2234565" y="807085"/>
            <a:ext cx="8928100" cy="1383665"/>
          </a:xfrm>
          <a:prstGeom prst="rect">
            <a:avLst/>
          </a:prstGeom>
          <a:noFill/>
        </p:spPr>
        <p:txBody>
          <a:bodyPr wrap="square" rtlCol="0">
            <a:spAutoFit/>
          </a:bodyPr>
          <a:p>
            <a:pPr indent="457200">
              <a:lnSpc>
                <a:spcPct val="150000"/>
              </a:lnSpc>
            </a:pPr>
            <a:r>
              <a:rPr lang="en-US" altLang="zh-CN" sz="2000" b="1">
                <a:latin typeface="Times New Roman" panose="02020603050405020304" charset="0"/>
                <a:ea typeface="宋体" panose="02010600030101010101" pitchFamily="2" charset="-122"/>
                <a:cs typeface="Times New Roman" panose="02020603050405020304" charset="0"/>
              </a:rPr>
              <a:t>Face It Yourselves: An LLM-Based Two-Stage Strategy to Localize 			     Configuration Errors via Logs</a:t>
            </a:r>
            <a:endParaRPr lang="en-US" altLang="zh-CN" sz="2000" b="1">
              <a:latin typeface="Times New Roman" panose="02020603050405020304" charset="0"/>
              <a:ea typeface="宋体" panose="02010600030101010101" pitchFamily="2" charset="-122"/>
              <a:cs typeface="Times New Roman" panose="02020603050405020304" charset="0"/>
            </a:endParaRPr>
          </a:p>
          <a:p>
            <a:pPr marL="2286000" lvl="5" indent="0">
              <a:lnSpc>
                <a:spcPct val="150000"/>
              </a:lnSpc>
            </a:pPr>
            <a:r>
              <a:rPr lang="en-US" altLang="zh-CN" sz="1600" b="1">
                <a:latin typeface="Times New Roman" panose="02020603050405020304" charset="0"/>
                <a:ea typeface="宋体" panose="02010600030101010101" pitchFamily="2" charset="-122"/>
                <a:cs typeface="Times New Roman" panose="02020603050405020304" charset="0"/>
              </a:rPr>
              <a:t>      ISSTA 2024,September 19th</a:t>
            </a:r>
            <a:endParaRPr lang="en-US" altLang="zh-CN" sz="1600" b="1">
              <a:latin typeface="Times New Roman" panose="02020603050405020304" charset="0"/>
              <a:ea typeface="宋体" panose="02010600030101010101" pitchFamily="2" charset="-122"/>
              <a:cs typeface="Times New Roman" panose="02020603050405020304" charset="0"/>
            </a:endParaRPr>
          </a:p>
        </p:txBody>
      </p:sp>
      <p:sp>
        <p:nvSpPr>
          <p:cNvPr id="5" name="圆角矩形 4"/>
          <p:cNvSpPr/>
          <p:nvPr/>
        </p:nvSpPr>
        <p:spPr>
          <a:xfrm>
            <a:off x="737235" y="2377440"/>
            <a:ext cx="1024890" cy="40322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nvSpPr>
        <p:spPr>
          <a:xfrm>
            <a:off x="788035" y="2365375"/>
            <a:ext cx="1294130" cy="355600"/>
          </a:xfrm>
          <a:prstGeom prst="rect">
            <a:avLst/>
          </a:prstGeom>
          <a:noFill/>
        </p:spPr>
        <p:txBody>
          <a:bodyPr wrap="square" rtlCol="0">
            <a:noAutofit/>
          </a:bodyPr>
          <a:p>
            <a:r>
              <a:rPr lang="en-US" altLang="zh-CN">
                <a:solidFill>
                  <a:schemeClr val="bg1"/>
                </a:solidFill>
              </a:rPr>
              <a:t>Pipeline</a:t>
            </a:r>
            <a:endParaRPr lang="en-US" altLang="zh-CN">
              <a:solidFill>
                <a:schemeClr val="bg1"/>
              </a:solidFill>
            </a:endParaRPr>
          </a:p>
        </p:txBody>
      </p:sp>
      <p:pic>
        <p:nvPicPr>
          <p:cNvPr id="8" name="图片 7"/>
          <p:cNvPicPr>
            <a:picLocks noChangeAspect="1"/>
          </p:cNvPicPr>
          <p:nvPr/>
        </p:nvPicPr>
        <p:blipFill>
          <a:blip r:embed="rId3"/>
          <a:stretch>
            <a:fillRect/>
          </a:stretch>
        </p:blipFill>
        <p:spPr>
          <a:xfrm>
            <a:off x="737235" y="3263265"/>
            <a:ext cx="10718800" cy="2568575"/>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panose="020B0502040204020203" charset="-122"/>
              <a:ea typeface="微软雅黑 Light" panose="020B0502040204020203" charset="-122"/>
              <a:cs typeface="+mn-cs"/>
            </a:endParaRPr>
          </a:p>
        </p:txBody>
      </p:sp>
      <p:pic>
        <p:nvPicPr>
          <p:cNvPr id="41" name="图形 4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643821" y="98896"/>
            <a:ext cx="1251222" cy="347019"/>
          </a:xfrm>
          <a:prstGeom prst="rect">
            <a:avLst/>
          </a:prstGeom>
        </p:spPr>
      </p:pic>
      <p:grpSp>
        <p:nvGrpSpPr>
          <p:cNvPr id="38" name="组合 37"/>
          <p:cNvGrpSpPr/>
          <p:nvPr/>
        </p:nvGrpSpPr>
        <p:grpSpPr>
          <a:xfrm>
            <a:off x="141608" y="122555"/>
            <a:ext cx="4032246" cy="303530"/>
            <a:chOff x="5515858" y="112109"/>
            <a:chExt cx="4102005" cy="308753"/>
          </a:xfrm>
        </p:grpSpPr>
        <p:sp>
          <p:nvSpPr>
            <p:cNvPr id="39" name="矩形 38"/>
            <p:cNvSpPr/>
            <p:nvPr/>
          </p:nvSpPr>
          <p:spPr>
            <a:xfrm>
              <a:off x="6849818" y="112109"/>
              <a:ext cx="1186676" cy="308753"/>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0" name="文本框 39"/>
            <p:cNvSpPr txBox="1"/>
            <p:nvPr/>
          </p:nvSpPr>
          <p:spPr>
            <a:xfrm>
              <a:off x="6680572" y="119214"/>
              <a:ext cx="1558117" cy="249328"/>
            </a:xfrm>
            <a:prstGeom prst="rect">
              <a:avLst/>
            </a:prstGeom>
            <a:noFill/>
          </p:spPr>
          <p:txBody>
            <a:bodyPr wrap="square" rtlCol="0">
              <a:spAutoFit/>
            </a:bodyPr>
            <a:p>
              <a:pPr marL="0" marR="0" lvl="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bg1"/>
                  </a:solidFill>
                  <a:latin typeface="+mj-ea"/>
                  <a:ea typeface="+mj-ea"/>
                  <a:sym typeface="+mn-ea"/>
                </a:rPr>
                <a:t>Literature Review</a:t>
              </a:r>
              <a:endParaRPr kumimoji="0" lang="en-US" altLang="zh-CN" sz="1000" b="1" i="0" u="none" strike="noStrike" kern="1200" cap="none" spc="0" normalizeH="0" baseline="0" noProof="0" dirty="0">
                <a:ln>
                  <a:noFill/>
                </a:ln>
                <a:solidFill>
                  <a:schemeClr val="bg1"/>
                </a:solidFill>
                <a:effectLst/>
                <a:uLnTx/>
                <a:uFillTx/>
                <a:latin typeface="+mj-ea"/>
                <a:ea typeface="+mj-ea"/>
                <a:cs typeface="+mn-cs"/>
                <a:sym typeface="+mn-ea"/>
              </a:endParaRPr>
            </a:p>
          </p:txBody>
        </p:sp>
        <p:sp>
          <p:nvSpPr>
            <p:cNvPr id="42" name="文本框 41"/>
            <p:cNvSpPr txBox="1"/>
            <p:nvPr/>
          </p:nvSpPr>
          <p:spPr>
            <a:xfrm>
              <a:off x="5515858" y="129550"/>
              <a:ext cx="1235771" cy="249328"/>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chemeClr val="accent1">
                      <a:lumMod val="75000"/>
                    </a:schemeClr>
                  </a:solidFill>
                  <a:effectLst/>
                  <a:uLnTx/>
                  <a:uFillTx/>
                  <a:latin typeface="+mj-ea"/>
                  <a:ea typeface="+mj-ea"/>
                  <a:cs typeface="+mn-cs"/>
                  <a:sym typeface="+mn-ea"/>
                </a:rPr>
                <a:t>Introduction</a:t>
              </a:r>
              <a:endParaRPr kumimoji="0" lang="en-US" altLang="zh-CN" sz="1000" b="1" i="0" u="none" strike="noStrike" kern="1200" cap="none" spc="0" normalizeH="0" baseline="0" noProof="0" dirty="0">
                <a:ln>
                  <a:noFill/>
                </a:ln>
                <a:solidFill>
                  <a:schemeClr val="accent1">
                    <a:lumMod val="75000"/>
                  </a:schemeClr>
                </a:solidFill>
                <a:effectLst/>
                <a:uLnTx/>
                <a:uFillTx/>
                <a:latin typeface="+mj-ea"/>
                <a:ea typeface="+mj-ea"/>
                <a:cs typeface="+mn-cs"/>
                <a:sym typeface="+mn-ea"/>
              </a:endParaRPr>
            </a:p>
          </p:txBody>
        </p:sp>
        <p:sp>
          <p:nvSpPr>
            <p:cNvPr id="43" name="文本框 42"/>
            <p:cNvSpPr txBox="1"/>
            <p:nvPr/>
          </p:nvSpPr>
          <p:spPr>
            <a:xfrm>
              <a:off x="7900833" y="119860"/>
              <a:ext cx="1717030" cy="249328"/>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accent1">
                      <a:lumMod val="75000"/>
                    </a:schemeClr>
                  </a:solidFill>
                  <a:latin typeface="+mj-ea"/>
                  <a:ea typeface="+mj-ea"/>
                  <a:sym typeface="+mn-ea"/>
                </a:rPr>
                <a:t>Key Technologies</a:t>
              </a:r>
              <a:endParaRPr kumimoji="0" lang="zh-CN" altLang="en-US" sz="10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grpSp>
          <p:nvGrpSpPr>
            <p:cNvPr id="44" name="组合 43"/>
            <p:cNvGrpSpPr/>
            <p:nvPr/>
          </p:nvGrpSpPr>
          <p:grpSpPr>
            <a:xfrm>
              <a:off x="6791404" y="159486"/>
              <a:ext cx="2629145" cy="209852"/>
              <a:chOff x="6358270" y="115009"/>
              <a:chExt cx="2629145" cy="307494"/>
            </a:xfrm>
          </p:grpSpPr>
          <p:cxnSp>
            <p:nvCxnSpPr>
              <p:cNvPr id="45" name="直接连接符 44"/>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765490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8987415"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48" name="文本框 47"/>
          <p:cNvSpPr txBox="1"/>
          <p:nvPr/>
        </p:nvSpPr>
        <p:spPr>
          <a:xfrm>
            <a:off x="3862070" y="139700"/>
            <a:ext cx="1469390" cy="331470"/>
          </a:xfrm>
          <a:prstGeom prst="rect">
            <a:avLst/>
          </a:prstGeom>
          <a:noFill/>
        </p:spPr>
        <p:txBody>
          <a:bodyPr wrap="square" rtlCol="0">
            <a:noAutofit/>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accent1">
                    <a:lumMod val="75000"/>
                  </a:schemeClr>
                </a:solidFill>
                <a:latin typeface="+mj-ea"/>
                <a:ea typeface="+mj-ea"/>
                <a:sym typeface="+mn-ea"/>
              </a:rPr>
              <a:t>Future Direction</a:t>
            </a:r>
            <a:endParaRPr kumimoji="0" lang="zh-CN" altLang="en-US" sz="10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cxnSp>
        <p:nvCxnSpPr>
          <p:cNvPr id="3" name="直接连接符 2"/>
          <p:cNvCxnSpPr/>
          <p:nvPr/>
        </p:nvCxnSpPr>
        <p:spPr>
          <a:xfrm>
            <a:off x="5201652" y="169131"/>
            <a:ext cx="0" cy="20630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232400" y="134620"/>
            <a:ext cx="941070" cy="331470"/>
          </a:xfrm>
          <a:prstGeom prst="rect">
            <a:avLst/>
          </a:prstGeom>
          <a:noFill/>
        </p:spPr>
        <p:txBody>
          <a:bodyPr wrap="square" rtlCol="0">
            <a:noAutofit/>
          </a:bodyPr>
          <a:p>
            <a:pPr algn="l"/>
            <a:r>
              <a:rPr lang="en-US" altLang="zh-CN" sz="1000" b="1" dirty="0">
                <a:solidFill>
                  <a:schemeClr val="accent1">
                    <a:lumMod val="75000"/>
                  </a:schemeClr>
                </a:solidFill>
                <a:latin typeface="+mj-ea"/>
                <a:ea typeface="+mj-ea"/>
                <a:sym typeface="+mn-ea"/>
              </a:rPr>
              <a:t>Conclusion</a:t>
            </a:r>
            <a:endParaRPr kumimoji="0" lang="zh-CN" altLang="en-US" sz="10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sp>
        <p:nvSpPr>
          <p:cNvPr id="6" name="文本框 5"/>
          <p:cNvSpPr txBox="1"/>
          <p:nvPr/>
        </p:nvSpPr>
        <p:spPr>
          <a:xfrm>
            <a:off x="2234565" y="807085"/>
            <a:ext cx="8928100" cy="1383665"/>
          </a:xfrm>
          <a:prstGeom prst="rect">
            <a:avLst/>
          </a:prstGeom>
          <a:noFill/>
        </p:spPr>
        <p:txBody>
          <a:bodyPr wrap="square" rtlCol="0">
            <a:spAutoFit/>
          </a:bodyPr>
          <a:p>
            <a:pPr indent="457200">
              <a:lnSpc>
                <a:spcPct val="150000"/>
              </a:lnSpc>
            </a:pPr>
            <a:r>
              <a:rPr lang="en-US" altLang="zh-CN" sz="2000" b="1">
                <a:latin typeface="Times New Roman" panose="02020603050405020304" charset="0"/>
                <a:ea typeface="宋体" panose="02010600030101010101" pitchFamily="2" charset="-122"/>
                <a:cs typeface="Times New Roman" panose="02020603050405020304" charset="0"/>
              </a:rPr>
              <a:t>Face It Yourselves: An LLM-Based Two-Stage Strategy to Localize 			     Configuration Errors via Logs</a:t>
            </a:r>
            <a:endParaRPr lang="en-US" altLang="zh-CN" sz="2000" b="1">
              <a:latin typeface="Times New Roman" panose="02020603050405020304" charset="0"/>
              <a:ea typeface="宋体" panose="02010600030101010101" pitchFamily="2" charset="-122"/>
              <a:cs typeface="Times New Roman" panose="02020603050405020304" charset="0"/>
            </a:endParaRPr>
          </a:p>
          <a:p>
            <a:pPr marL="2286000" lvl="5" indent="0">
              <a:lnSpc>
                <a:spcPct val="150000"/>
              </a:lnSpc>
            </a:pPr>
            <a:r>
              <a:rPr lang="en-US" altLang="zh-CN" sz="1600" b="1">
                <a:latin typeface="Times New Roman" panose="02020603050405020304" charset="0"/>
                <a:ea typeface="宋体" panose="02010600030101010101" pitchFamily="2" charset="-122"/>
                <a:cs typeface="Times New Roman" panose="02020603050405020304" charset="0"/>
              </a:rPr>
              <a:t>      ISSTA 2024,September 19th</a:t>
            </a:r>
            <a:endParaRPr lang="en-US" altLang="zh-CN" sz="1600" b="1">
              <a:latin typeface="Times New Roman" panose="02020603050405020304" charset="0"/>
              <a:ea typeface="宋体" panose="02010600030101010101" pitchFamily="2" charset="-122"/>
              <a:cs typeface="Times New Roman" panose="02020603050405020304" charset="0"/>
            </a:endParaRPr>
          </a:p>
        </p:txBody>
      </p:sp>
      <p:sp>
        <p:nvSpPr>
          <p:cNvPr id="9" name="圆角矩形 8"/>
          <p:cNvSpPr/>
          <p:nvPr/>
        </p:nvSpPr>
        <p:spPr>
          <a:xfrm>
            <a:off x="788670" y="2229485"/>
            <a:ext cx="1344930" cy="40322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nvSpPr>
        <p:spPr>
          <a:xfrm>
            <a:off x="839470" y="2217420"/>
            <a:ext cx="1294130" cy="355600"/>
          </a:xfrm>
          <a:prstGeom prst="rect">
            <a:avLst/>
          </a:prstGeom>
          <a:noFill/>
        </p:spPr>
        <p:txBody>
          <a:bodyPr wrap="square" rtlCol="0">
            <a:noAutofit/>
          </a:bodyPr>
          <a:p>
            <a:r>
              <a:rPr lang="en-US" altLang="zh-CN">
                <a:solidFill>
                  <a:schemeClr val="bg1"/>
                </a:solidFill>
              </a:rPr>
              <a:t>Experiment</a:t>
            </a:r>
            <a:endParaRPr lang="en-US" altLang="zh-CN">
              <a:solidFill>
                <a:schemeClr val="bg1"/>
              </a:solidFill>
            </a:endParaRPr>
          </a:p>
        </p:txBody>
      </p:sp>
      <p:pic>
        <p:nvPicPr>
          <p:cNvPr id="11" name="图片 10"/>
          <p:cNvPicPr>
            <a:picLocks noChangeAspect="1"/>
          </p:cNvPicPr>
          <p:nvPr/>
        </p:nvPicPr>
        <p:blipFill>
          <a:blip r:embed="rId3"/>
          <a:stretch>
            <a:fillRect/>
          </a:stretch>
        </p:blipFill>
        <p:spPr>
          <a:xfrm>
            <a:off x="839470" y="2891155"/>
            <a:ext cx="4396740" cy="1714500"/>
          </a:xfrm>
          <a:prstGeom prst="rect">
            <a:avLst/>
          </a:prstGeom>
        </p:spPr>
      </p:pic>
      <p:pic>
        <p:nvPicPr>
          <p:cNvPr id="12" name="图片 11"/>
          <p:cNvPicPr>
            <a:picLocks noChangeAspect="1"/>
          </p:cNvPicPr>
          <p:nvPr/>
        </p:nvPicPr>
        <p:blipFill>
          <a:blip r:embed="rId4"/>
          <a:stretch>
            <a:fillRect/>
          </a:stretch>
        </p:blipFill>
        <p:spPr>
          <a:xfrm>
            <a:off x="839470" y="4801235"/>
            <a:ext cx="4361815" cy="1335405"/>
          </a:xfrm>
          <a:prstGeom prst="rect">
            <a:avLst/>
          </a:prstGeom>
        </p:spPr>
      </p:pic>
      <p:sp>
        <p:nvSpPr>
          <p:cNvPr id="15" name="文本框 14"/>
          <p:cNvSpPr txBox="1"/>
          <p:nvPr/>
        </p:nvSpPr>
        <p:spPr>
          <a:xfrm>
            <a:off x="5331460" y="2444750"/>
            <a:ext cx="6407150" cy="3969385"/>
          </a:xfrm>
          <a:prstGeom prst="rect">
            <a:avLst/>
          </a:prstGeom>
          <a:noFill/>
        </p:spPr>
        <p:txBody>
          <a:bodyPr wrap="square" rtlCol="0">
            <a:spAutoFit/>
          </a:bodyPr>
          <a:p>
            <a:pPr indent="457200">
              <a:lnSpc>
                <a:spcPct val="150000"/>
              </a:lnSpc>
            </a:pPr>
            <a:r>
              <a:rPr lang="zh-CN" altLang="en-US" sz="1400" b="1">
                <a:latin typeface="宋体" panose="02010600030101010101" pitchFamily="2" charset="-122"/>
                <a:ea typeface="宋体" panose="02010600030101010101" pitchFamily="2" charset="-122"/>
                <a:cs typeface="宋体" panose="02010600030101010101" pitchFamily="2" charset="-122"/>
              </a:rPr>
              <a:t>高准确性</a:t>
            </a:r>
            <a:r>
              <a:rPr lang="zh-CN" altLang="en-US" sz="1400">
                <a:latin typeface="宋体" panose="02010600030101010101" pitchFamily="2" charset="-122"/>
                <a:ea typeface="宋体" panose="02010600030101010101" pitchFamily="2" charset="-122"/>
                <a:cs typeface="宋体" panose="02010600030101010101" pitchFamily="2" charset="-122"/>
              </a:rPr>
              <a:t>：根据上图的数据，多数测试工作流的准确性非常高，尤其是在第一阶段和第二阶段的直接推断中。除了对</a:t>
            </a:r>
            <a:r>
              <a:rPr lang="en-US" altLang="zh-CN" sz="1400">
                <a:latin typeface="宋体" panose="02010600030101010101" pitchFamily="2" charset="-122"/>
                <a:ea typeface="宋体" panose="02010600030101010101" pitchFamily="2" charset="-122"/>
                <a:cs typeface="宋体" panose="02010600030101010101" pitchFamily="2" charset="-122"/>
              </a:rPr>
              <a:t> kmeans </a:t>
            </a:r>
            <a:r>
              <a:rPr lang="zh-CN" altLang="en-US" sz="1400">
                <a:latin typeface="宋体" panose="02010600030101010101" pitchFamily="2" charset="-122"/>
                <a:ea typeface="宋体" panose="02010600030101010101" pitchFamily="2" charset="-122"/>
                <a:cs typeface="宋体" panose="02010600030101010101" pitchFamily="2" charset="-122"/>
              </a:rPr>
              <a:t>在第二阶段直接推断的准确率稍低外（</a:t>
            </a:r>
            <a:r>
              <a:rPr lang="en-US" altLang="zh-CN" sz="1400">
                <a:latin typeface="宋体" panose="02010600030101010101" pitchFamily="2" charset="-122"/>
                <a:ea typeface="宋体" panose="02010600030101010101" pitchFamily="2" charset="-122"/>
                <a:cs typeface="宋体" panose="02010600030101010101" pitchFamily="2" charset="-122"/>
              </a:rPr>
              <a:t>88.89%</a:t>
            </a:r>
            <a:r>
              <a:rPr lang="zh-CN" altLang="en-US" sz="1400">
                <a:latin typeface="宋体" panose="02010600030101010101" pitchFamily="2" charset="-122"/>
                <a:ea typeface="宋体" panose="02010600030101010101" pitchFamily="2" charset="-122"/>
                <a:cs typeface="宋体" panose="02010600030101010101" pitchFamily="2" charset="-122"/>
              </a:rPr>
              <a:t>），其他测试用例的准确率普遍达到或接近</a:t>
            </a:r>
            <a:r>
              <a:rPr lang="en-US" altLang="zh-CN" sz="1400">
                <a:latin typeface="宋体" panose="02010600030101010101" pitchFamily="2" charset="-122"/>
                <a:ea typeface="宋体" panose="02010600030101010101" pitchFamily="2" charset="-122"/>
                <a:cs typeface="宋体" panose="02010600030101010101" pitchFamily="2" charset="-122"/>
              </a:rPr>
              <a:t>100%</a:t>
            </a:r>
            <a:r>
              <a:rPr lang="zh-CN" altLang="en-US" sz="1400">
                <a:latin typeface="宋体" panose="02010600030101010101" pitchFamily="2" charset="-122"/>
                <a:ea typeface="宋体" panose="02010600030101010101" pitchFamily="2" charset="-122"/>
                <a:cs typeface="宋体" panose="02010600030101010101" pitchFamily="2" charset="-122"/>
              </a:rPr>
              <a:t>。</a:t>
            </a:r>
            <a:endParaRPr lang="en-US" altLang="zh-CN" sz="1400">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r>
              <a:rPr lang="zh-CN" altLang="en-US" sz="1400" b="1">
                <a:latin typeface="宋体" panose="02010600030101010101" pitchFamily="2" charset="-122"/>
                <a:ea typeface="宋体" panose="02010600030101010101" pitchFamily="2" charset="-122"/>
                <a:cs typeface="宋体" panose="02010600030101010101" pitchFamily="2" charset="-122"/>
              </a:rPr>
              <a:t>较低的误报率</a:t>
            </a:r>
            <a:r>
              <a:rPr lang="zh-CN" altLang="en-US" sz="1400">
                <a:latin typeface="宋体" panose="02010600030101010101" pitchFamily="2" charset="-122"/>
                <a:ea typeface="宋体" panose="02010600030101010101" pitchFamily="2" charset="-122"/>
                <a:cs typeface="宋体" panose="02010600030101010101" pitchFamily="2" charset="-122"/>
              </a:rPr>
              <a:t>：</a:t>
            </a:r>
            <a:r>
              <a:rPr lang="zh-CN" altLang="en-US" sz="1400">
                <a:latin typeface="宋体" panose="02010600030101010101" pitchFamily="2" charset="-122"/>
                <a:ea typeface="宋体" panose="02010600030101010101" pitchFamily="2" charset="-122"/>
                <a:cs typeface="宋体" panose="02010600030101010101" pitchFamily="2" charset="-122"/>
              </a:rPr>
              <a:t>下图显示了不同变体处理下的误报率。这显示了系统在第二阶段直接推断和整体分析中的误报率相对较低，尤其是在迭代的最后阶段（</a:t>
            </a:r>
            <a:r>
              <a:rPr lang="en-US" altLang="zh-CN" sz="1400">
                <a:latin typeface="宋体" panose="02010600030101010101" pitchFamily="2" charset="-122"/>
                <a:ea typeface="宋体" panose="02010600030101010101" pitchFamily="2" charset="-122"/>
                <a:cs typeface="宋体" panose="02010600030101010101" pitchFamily="2" charset="-122"/>
              </a:rPr>
              <a:t>S2-A</a:t>
            </a:r>
            <a:r>
              <a:rPr lang="zh-CN" altLang="en-US" sz="1400">
                <a:latin typeface="宋体" panose="02010600030101010101" pitchFamily="2" charset="-122"/>
                <a:ea typeface="宋体" panose="02010600030101010101" pitchFamily="2" charset="-122"/>
                <a:cs typeface="宋体" panose="02010600030101010101" pitchFamily="2" charset="-122"/>
              </a:rPr>
              <a:t>），几乎所有测试用例的准确率都达到了</a:t>
            </a:r>
            <a:r>
              <a:rPr lang="en-US" altLang="zh-CN" sz="1400">
                <a:latin typeface="宋体" panose="02010600030101010101" pitchFamily="2" charset="-122"/>
                <a:ea typeface="宋体" panose="02010600030101010101" pitchFamily="2" charset="-122"/>
                <a:cs typeface="宋体" panose="02010600030101010101" pitchFamily="2" charset="-122"/>
              </a:rPr>
              <a:t>100%</a:t>
            </a:r>
            <a:r>
              <a:rPr lang="zh-CN" altLang="en-US" sz="1400">
                <a:latin typeface="宋体" panose="02010600030101010101" pitchFamily="2" charset="-122"/>
                <a:ea typeface="宋体" panose="02010600030101010101" pitchFamily="2" charset="-122"/>
                <a:cs typeface="宋体" panose="02010600030101010101" pitchFamily="2" charset="-122"/>
              </a:rPr>
              <a:t>。</a:t>
            </a:r>
            <a:endParaRPr lang="en-US" altLang="zh-CN" sz="1400">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r>
              <a:rPr lang="zh-CN" altLang="en-US" sz="1400" b="1">
                <a:latin typeface="宋体" panose="02010600030101010101" pitchFamily="2" charset="-122"/>
                <a:ea typeface="宋体" panose="02010600030101010101" pitchFamily="2" charset="-122"/>
                <a:cs typeface="宋体" panose="02010600030101010101" pitchFamily="2" charset="-122"/>
              </a:rPr>
              <a:t>系统的迭代改进</a:t>
            </a:r>
            <a:r>
              <a:rPr lang="zh-CN" altLang="en-US" sz="1400">
                <a:latin typeface="宋体" panose="02010600030101010101" pitchFamily="2" charset="-122"/>
                <a:ea typeface="宋体" panose="02010600030101010101" pitchFamily="2" charset="-122"/>
                <a:cs typeface="宋体" panose="02010600030101010101" pitchFamily="2" charset="-122"/>
              </a:rPr>
              <a:t>：图表揭示了通过迭代过程如何显著提高系统的性能，减少误报，并优化推断过程。这种迭代方法允许系统在初始分析可能未捕捉到的细节上进行调整和优化。</a:t>
            </a:r>
            <a:endParaRPr lang="zh-CN" altLang="en-US" sz="1400">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r>
              <a:rPr lang="zh-CN" altLang="en-US" sz="1400" b="1">
                <a:latin typeface="宋体" panose="02010600030101010101" pitchFamily="2" charset="-122"/>
                <a:ea typeface="宋体" panose="02010600030101010101" pitchFamily="2" charset="-122"/>
                <a:cs typeface="宋体" panose="02010600030101010101" pitchFamily="2" charset="-122"/>
              </a:rPr>
              <a:t>综合性能</a:t>
            </a:r>
            <a:r>
              <a:rPr lang="zh-CN" altLang="en-US" sz="1400">
                <a:latin typeface="宋体" panose="02010600030101010101" pitchFamily="2" charset="-122"/>
                <a:ea typeface="宋体" panose="02010600030101010101" pitchFamily="2" charset="-122"/>
                <a:cs typeface="宋体" panose="02010600030101010101" pitchFamily="2" charset="-122"/>
              </a:rPr>
              <a:t>：通过与其他方法（如</a:t>
            </a:r>
            <a:r>
              <a:rPr lang="en-US" altLang="zh-CN" sz="1400">
                <a:latin typeface="宋体" panose="02010600030101010101" pitchFamily="2" charset="-122"/>
                <a:ea typeface="宋体" panose="02010600030101010101" pitchFamily="2" charset="-122"/>
                <a:cs typeface="宋体" panose="02010600030101010101" pitchFamily="2" charset="-122"/>
              </a:rPr>
              <a:t> nl-variant </a:t>
            </a:r>
            <a:r>
              <a:rPr lang="zh-CN" altLang="en-US" sz="1400">
                <a:latin typeface="宋体" panose="02010600030101010101" pitchFamily="2" charset="-122"/>
                <a:ea typeface="宋体" panose="02010600030101010101" pitchFamily="2" charset="-122"/>
                <a:cs typeface="宋体" panose="02010600030101010101" pitchFamily="2" charset="-122"/>
              </a:rPr>
              <a:t>和</a:t>
            </a:r>
            <a:r>
              <a:rPr lang="en-US" altLang="zh-CN" sz="1400">
                <a:latin typeface="宋体" panose="02010600030101010101" pitchFamily="2" charset="-122"/>
                <a:ea typeface="宋体" panose="02010600030101010101" pitchFamily="2" charset="-122"/>
                <a:cs typeface="宋体" panose="02010600030101010101" pitchFamily="2" charset="-122"/>
              </a:rPr>
              <a:t> nv-LogConfigLocalizer</a:t>
            </a:r>
            <a:r>
              <a:rPr lang="zh-CN" altLang="en-US" sz="1400">
                <a:latin typeface="宋体" panose="02010600030101010101" pitchFamily="2" charset="-122"/>
                <a:ea typeface="宋体" panose="02010600030101010101" pitchFamily="2" charset="-122"/>
                <a:cs typeface="宋体" panose="02010600030101010101" pitchFamily="2" charset="-122"/>
              </a:rPr>
              <a:t>）的比较，可以看出该系统在多个方面（如误报率和总体准确性）具有优势，特别是在复杂的配置和日志环境中。</a:t>
            </a:r>
            <a:endParaRPr lang="zh-CN" altLang="en-US" sz="140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panose="020B0502040204020203" charset="-122"/>
              <a:ea typeface="微软雅黑 Light" panose="020B0502040204020203" charset="-122"/>
              <a:cs typeface="+mn-cs"/>
            </a:endParaRPr>
          </a:p>
        </p:txBody>
      </p:sp>
      <p:pic>
        <p:nvPicPr>
          <p:cNvPr id="41" name="图形 4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643821" y="98896"/>
            <a:ext cx="1251222" cy="347019"/>
          </a:xfrm>
          <a:prstGeom prst="rect">
            <a:avLst/>
          </a:prstGeom>
        </p:spPr>
      </p:pic>
      <p:grpSp>
        <p:nvGrpSpPr>
          <p:cNvPr id="38" name="组合 37"/>
          <p:cNvGrpSpPr/>
          <p:nvPr/>
        </p:nvGrpSpPr>
        <p:grpSpPr>
          <a:xfrm>
            <a:off x="141608" y="122555"/>
            <a:ext cx="4032246" cy="303530"/>
            <a:chOff x="5515858" y="112109"/>
            <a:chExt cx="4102005" cy="308753"/>
          </a:xfrm>
        </p:grpSpPr>
        <p:sp>
          <p:nvSpPr>
            <p:cNvPr id="39" name="矩形 38"/>
            <p:cNvSpPr/>
            <p:nvPr/>
          </p:nvSpPr>
          <p:spPr>
            <a:xfrm>
              <a:off x="6849818" y="112109"/>
              <a:ext cx="1186676" cy="308753"/>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0" name="文本框 39"/>
            <p:cNvSpPr txBox="1"/>
            <p:nvPr/>
          </p:nvSpPr>
          <p:spPr>
            <a:xfrm>
              <a:off x="6680572" y="119214"/>
              <a:ext cx="1558117" cy="249328"/>
            </a:xfrm>
            <a:prstGeom prst="rect">
              <a:avLst/>
            </a:prstGeom>
            <a:noFill/>
          </p:spPr>
          <p:txBody>
            <a:bodyPr wrap="square" rtlCol="0">
              <a:spAutoFit/>
            </a:bodyPr>
            <a:p>
              <a:pPr marL="0" marR="0" lvl="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bg1"/>
                  </a:solidFill>
                  <a:latin typeface="+mj-ea"/>
                  <a:ea typeface="+mj-ea"/>
                  <a:sym typeface="+mn-ea"/>
                </a:rPr>
                <a:t>Literature Review</a:t>
              </a:r>
              <a:endParaRPr kumimoji="0" lang="en-US" altLang="zh-CN" sz="1000" b="1" i="0" u="none" strike="noStrike" kern="1200" cap="none" spc="0" normalizeH="0" baseline="0" noProof="0" dirty="0">
                <a:ln>
                  <a:noFill/>
                </a:ln>
                <a:solidFill>
                  <a:schemeClr val="bg1"/>
                </a:solidFill>
                <a:effectLst/>
                <a:uLnTx/>
                <a:uFillTx/>
                <a:latin typeface="+mj-ea"/>
                <a:ea typeface="+mj-ea"/>
                <a:cs typeface="+mn-cs"/>
                <a:sym typeface="+mn-ea"/>
              </a:endParaRPr>
            </a:p>
          </p:txBody>
        </p:sp>
        <p:sp>
          <p:nvSpPr>
            <p:cNvPr id="42" name="文本框 41"/>
            <p:cNvSpPr txBox="1"/>
            <p:nvPr/>
          </p:nvSpPr>
          <p:spPr>
            <a:xfrm>
              <a:off x="5515858" y="129550"/>
              <a:ext cx="1235771" cy="249328"/>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chemeClr val="accent1">
                      <a:lumMod val="75000"/>
                    </a:schemeClr>
                  </a:solidFill>
                  <a:effectLst/>
                  <a:uLnTx/>
                  <a:uFillTx/>
                  <a:latin typeface="+mj-ea"/>
                  <a:ea typeface="+mj-ea"/>
                  <a:cs typeface="+mn-cs"/>
                  <a:sym typeface="+mn-ea"/>
                </a:rPr>
                <a:t>Introduction</a:t>
              </a:r>
              <a:endParaRPr kumimoji="0" lang="en-US" altLang="zh-CN" sz="1000" b="1" i="0" u="none" strike="noStrike" kern="1200" cap="none" spc="0" normalizeH="0" baseline="0" noProof="0" dirty="0">
                <a:ln>
                  <a:noFill/>
                </a:ln>
                <a:solidFill>
                  <a:schemeClr val="accent1">
                    <a:lumMod val="75000"/>
                  </a:schemeClr>
                </a:solidFill>
                <a:effectLst/>
                <a:uLnTx/>
                <a:uFillTx/>
                <a:latin typeface="+mj-ea"/>
                <a:ea typeface="+mj-ea"/>
                <a:cs typeface="+mn-cs"/>
                <a:sym typeface="+mn-ea"/>
              </a:endParaRPr>
            </a:p>
          </p:txBody>
        </p:sp>
        <p:sp>
          <p:nvSpPr>
            <p:cNvPr id="43" name="文本框 42"/>
            <p:cNvSpPr txBox="1"/>
            <p:nvPr/>
          </p:nvSpPr>
          <p:spPr>
            <a:xfrm>
              <a:off x="7900833" y="119860"/>
              <a:ext cx="1717030" cy="249328"/>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accent1">
                      <a:lumMod val="75000"/>
                    </a:schemeClr>
                  </a:solidFill>
                  <a:latin typeface="+mj-ea"/>
                  <a:ea typeface="+mj-ea"/>
                  <a:sym typeface="+mn-ea"/>
                </a:rPr>
                <a:t>Key Technologies</a:t>
              </a:r>
              <a:endParaRPr kumimoji="0" lang="zh-CN" altLang="en-US" sz="10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grpSp>
          <p:nvGrpSpPr>
            <p:cNvPr id="44" name="组合 43"/>
            <p:cNvGrpSpPr/>
            <p:nvPr/>
          </p:nvGrpSpPr>
          <p:grpSpPr>
            <a:xfrm>
              <a:off x="6791404" y="159486"/>
              <a:ext cx="2629145" cy="209852"/>
              <a:chOff x="6358270" y="115009"/>
              <a:chExt cx="2629145" cy="307494"/>
            </a:xfrm>
          </p:grpSpPr>
          <p:cxnSp>
            <p:nvCxnSpPr>
              <p:cNvPr id="45" name="直接连接符 44"/>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765490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8987415"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48" name="文本框 47"/>
          <p:cNvSpPr txBox="1"/>
          <p:nvPr/>
        </p:nvSpPr>
        <p:spPr>
          <a:xfrm>
            <a:off x="3862070" y="139700"/>
            <a:ext cx="1469390" cy="331470"/>
          </a:xfrm>
          <a:prstGeom prst="rect">
            <a:avLst/>
          </a:prstGeom>
          <a:noFill/>
        </p:spPr>
        <p:txBody>
          <a:bodyPr wrap="square" rtlCol="0">
            <a:noAutofit/>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accent1">
                    <a:lumMod val="75000"/>
                  </a:schemeClr>
                </a:solidFill>
                <a:latin typeface="+mj-ea"/>
                <a:ea typeface="+mj-ea"/>
                <a:sym typeface="+mn-ea"/>
              </a:rPr>
              <a:t>Future Direction</a:t>
            </a:r>
            <a:endParaRPr kumimoji="0" lang="zh-CN" altLang="en-US" sz="10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cxnSp>
        <p:nvCxnSpPr>
          <p:cNvPr id="3" name="直接连接符 2"/>
          <p:cNvCxnSpPr/>
          <p:nvPr/>
        </p:nvCxnSpPr>
        <p:spPr>
          <a:xfrm>
            <a:off x="5201652" y="169131"/>
            <a:ext cx="0" cy="20630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232400" y="134620"/>
            <a:ext cx="941070" cy="331470"/>
          </a:xfrm>
          <a:prstGeom prst="rect">
            <a:avLst/>
          </a:prstGeom>
          <a:noFill/>
        </p:spPr>
        <p:txBody>
          <a:bodyPr wrap="square" rtlCol="0">
            <a:noAutofit/>
          </a:bodyPr>
          <a:p>
            <a:pPr algn="l"/>
            <a:r>
              <a:rPr lang="en-US" altLang="zh-CN" sz="1000" b="1" dirty="0">
                <a:solidFill>
                  <a:schemeClr val="accent1">
                    <a:lumMod val="75000"/>
                  </a:schemeClr>
                </a:solidFill>
                <a:latin typeface="+mj-ea"/>
                <a:ea typeface="+mj-ea"/>
                <a:sym typeface="+mn-ea"/>
              </a:rPr>
              <a:t>Conclusion</a:t>
            </a:r>
            <a:endParaRPr kumimoji="0" lang="zh-CN" altLang="en-US" sz="10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sp>
        <p:nvSpPr>
          <p:cNvPr id="6" name="文本框 5"/>
          <p:cNvSpPr txBox="1"/>
          <p:nvPr/>
        </p:nvSpPr>
        <p:spPr>
          <a:xfrm>
            <a:off x="485775" y="807085"/>
            <a:ext cx="10765790" cy="553085"/>
          </a:xfrm>
          <a:prstGeom prst="rect">
            <a:avLst/>
          </a:prstGeom>
          <a:noFill/>
        </p:spPr>
        <p:txBody>
          <a:bodyPr wrap="square" rtlCol="0">
            <a:spAutoFit/>
          </a:bodyPr>
          <a:p>
            <a:pPr indent="457200">
              <a:lnSpc>
                <a:spcPct val="150000"/>
              </a:lnSpc>
            </a:pPr>
            <a:r>
              <a:rPr lang="en-US" altLang="zh-CN" sz="2000" b="1">
                <a:latin typeface="Times New Roman" panose="02020603050405020304" charset="0"/>
                <a:ea typeface="宋体" panose="02010600030101010101" pitchFamily="2" charset="-122"/>
                <a:cs typeface="Times New Roman" panose="02020603050405020304" charset="0"/>
              </a:rPr>
              <a:t>Understandable Test Generation Through Capture/Replay and LLMs      </a:t>
            </a:r>
            <a:r>
              <a:rPr lang="en-US" altLang="zh-CN" sz="1600" b="1">
                <a:latin typeface="Times New Roman" panose="02020603050405020304" charset="0"/>
                <a:ea typeface="宋体" panose="02010600030101010101" pitchFamily="2" charset="-122"/>
                <a:cs typeface="Times New Roman" panose="02020603050405020304" charset="0"/>
              </a:rPr>
              <a:t>ICSE 2024,April 16th</a:t>
            </a:r>
            <a:endParaRPr lang="en-US" altLang="zh-CN" sz="1600" b="1">
              <a:latin typeface="Times New Roman" panose="02020603050405020304" charset="0"/>
              <a:ea typeface="宋体" panose="02010600030101010101" pitchFamily="2" charset="-122"/>
              <a:cs typeface="Times New Roman" panose="02020603050405020304" charset="0"/>
            </a:endParaRPr>
          </a:p>
        </p:txBody>
      </p:sp>
      <p:sp>
        <p:nvSpPr>
          <p:cNvPr id="13" name="文本框 12"/>
          <p:cNvSpPr txBox="1"/>
          <p:nvPr/>
        </p:nvSpPr>
        <p:spPr>
          <a:xfrm>
            <a:off x="485775" y="1885950"/>
            <a:ext cx="11126470" cy="3415030"/>
          </a:xfrm>
          <a:prstGeom prst="rect">
            <a:avLst/>
          </a:prstGeom>
          <a:noFill/>
        </p:spPr>
        <p:txBody>
          <a:bodyPr wrap="square" rtlCol="0">
            <a:spAutoFit/>
          </a:bodyPr>
          <a:p>
            <a:pPr indent="457200">
              <a:lnSpc>
                <a:spcPct val="150000"/>
              </a:lnSpc>
            </a:pPr>
            <a:r>
              <a:rPr lang="zh-CN" altLang="en-US" b="1">
                <a:latin typeface="宋体" panose="02010600030101010101" pitchFamily="2" charset="-122"/>
                <a:ea typeface="宋体" panose="02010600030101010101" pitchFamily="2" charset="-122"/>
                <a:cs typeface="宋体" panose="02010600030101010101" pitchFamily="2" charset="-122"/>
              </a:rPr>
              <a:t>核心内容</a:t>
            </a:r>
            <a:r>
              <a:rPr lang="zh-CN" altLang="en-US">
                <a:latin typeface="宋体" panose="02010600030101010101" pitchFamily="2" charset="-122"/>
                <a:ea typeface="宋体" panose="02010600030101010101" pitchFamily="2" charset="-122"/>
                <a:cs typeface="宋体" panose="02010600030101010101" pitchFamily="2" charset="-122"/>
              </a:rPr>
              <a:t>：研究如何利用捕获</a:t>
            </a:r>
            <a:r>
              <a:rPr lang="en-US" altLang="zh-CN">
                <a:latin typeface="宋体" panose="02010600030101010101" pitchFamily="2" charset="-122"/>
                <a:ea typeface="宋体" panose="02010600030101010101" pitchFamily="2" charset="-122"/>
                <a:cs typeface="宋体" panose="02010600030101010101" pitchFamily="2" charset="-122"/>
              </a:rPr>
              <a:t>/</a:t>
            </a:r>
            <a:r>
              <a:rPr lang="zh-CN" altLang="en-US">
                <a:latin typeface="宋体" panose="02010600030101010101" pitchFamily="2" charset="-122"/>
                <a:ea typeface="宋体" panose="02010600030101010101" pitchFamily="2" charset="-122"/>
                <a:cs typeface="宋体" panose="02010600030101010101" pitchFamily="2" charset="-122"/>
              </a:rPr>
              <a:t>重放技术结合</a:t>
            </a:r>
            <a:r>
              <a:rPr lang="en-US" altLang="zh-CN">
                <a:latin typeface="宋体" panose="02010600030101010101" pitchFamily="2" charset="-122"/>
                <a:ea typeface="宋体" panose="02010600030101010101" pitchFamily="2" charset="-122"/>
                <a:cs typeface="宋体" panose="02010600030101010101" pitchFamily="2" charset="-122"/>
              </a:rPr>
              <a:t>LLM</a:t>
            </a:r>
            <a:r>
              <a:rPr lang="zh-CN" altLang="en-US">
                <a:latin typeface="宋体" panose="02010600030101010101" pitchFamily="2" charset="-122"/>
                <a:ea typeface="宋体" panose="02010600030101010101" pitchFamily="2" charset="-122"/>
                <a:cs typeface="宋体" panose="02010600030101010101" pitchFamily="2" charset="-122"/>
              </a:rPr>
              <a:t>提高自动生成的测试用例的可理解性，以便开发人员更容易理解和维护这些测试。</a:t>
            </a:r>
            <a:endParaRPr lang="zh-CN" altLang="en-US">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endParaRPr lang="zh-CN" altLang="en-US">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r>
              <a:rPr lang="zh-CN" altLang="en-US" b="1">
                <a:latin typeface="宋体" panose="02010600030101010101" pitchFamily="2" charset="-122"/>
                <a:ea typeface="宋体" panose="02010600030101010101" pitchFamily="2" charset="-122"/>
                <a:cs typeface="宋体" panose="02010600030101010101" pitchFamily="2" charset="-122"/>
              </a:rPr>
              <a:t>研究方法：</a:t>
            </a:r>
            <a:r>
              <a:rPr lang="zh-CN" altLang="en-US">
                <a:latin typeface="宋体" panose="02010600030101010101" pitchFamily="2" charset="-122"/>
                <a:ea typeface="宋体" panose="02010600030101010101" pitchFamily="2" charset="-122"/>
                <a:cs typeface="宋体" panose="02010600030101010101" pitchFamily="2" charset="-122"/>
              </a:rPr>
              <a:t>通过实际用户操作来捕获测试场景，再利用</a:t>
            </a:r>
            <a:r>
              <a:rPr lang="en-US" altLang="zh-CN">
                <a:latin typeface="宋体" panose="02010600030101010101" pitchFamily="2" charset="-122"/>
                <a:ea typeface="宋体" panose="02010600030101010101" pitchFamily="2" charset="-122"/>
                <a:cs typeface="宋体" panose="02010600030101010101" pitchFamily="2" charset="-122"/>
              </a:rPr>
              <a:t>LLM</a:t>
            </a:r>
            <a:r>
              <a:rPr lang="zh-CN" altLang="en-US">
                <a:latin typeface="宋体" panose="02010600030101010101" pitchFamily="2" charset="-122"/>
                <a:ea typeface="宋体" panose="02010600030101010101" pitchFamily="2" charset="-122"/>
                <a:cs typeface="宋体" panose="02010600030101010101" pitchFamily="2" charset="-122"/>
              </a:rPr>
              <a:t>增强这些测试脚本的描述性，使其不仅能有效测试软件，同时也易于阅读和理解。</a:t>
            </a:r>
            <a:endParaRPr lang="zh-CN" altLang="en-US">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endParaRPr lang="zh-CN" altLang="en-US">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r>
              <a:rPr lang="zh-CN" altLang="en-US" b="1">
                <a:latin typeface="宋体" panose="02010600030101010101" pitchFamily="2" charset="-122"/>
                <a:ea typeface="宋体" panose="02010600030101010101" pitchFamily="2" charset="-122"/>
                <a:cs typeface="宋体" panose="02010600030101010101" pitchFamily="2" charset="-122"/>
              </a:rPr>
              <a:t>主要发现：</a:t>
            </a:r>
            <a:r>
              <a:rPr lang="zh-CN" altLang="en-US">
                <a:latin typeface="宋体" panose="02010600030101010101" pitchFamily="2" charset="-122"/>
                <a:ea typeface="宋体" panose="02010600030101010101" pitchFamily="2" charset="-122"/>
                <a:cs typeface="宋体" panose="02010600030101010101" pitchFamily="2" charset="-122"/>
              </a:rPr>
              <a:t>该方法不仅提升了测试用例的可理解性，还保持了高覆盖率和精准性，证明了结合人工智能与传统测试技术的有效性。</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panose="020B0502040204020203" charset="-122"/>
              <a:ea typeface="微软雅黑 Light" panose="020B0502040204020203" charset="-122"/>
              <a:cs typeface="+mn-cs"/>
            </a:endParaRPr>
          </a:p>
        </p:txBody>
      </p:sp>
      <p:pic>
        <p:nvPicPr>
          <p:cNvPr id="41" name="图形 4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643821" y="98896"/>
            <a:ext cx="1251222" cy="347019"/>
          </a:xfrm>
          <a:prstGeom prst="rect">
            <a:avLst/>
          </a:prstGeom>
        </p:spPr>
      </p:pic>
      <p:grpSp>
        <p:nvGrpSpPr>
          <p:cNvPr id="38" name="组合 37"/>
          <p:cNvGrpSpPr/>
          <p:nvPr/>
        </p:nvGrpSpPr>
        <p:grpSpPr>
          <a:xfrm>
            <a:off x="141608" y="122555"/>
            <a:ext cx="4032246" cy="303530"/>
            <a:chOff x="5515858" y="112109"/>
            <a:chExt cx="4102005" cy="308753"/>
          </a:xfrm>
        </p:grpSpPr>
        <p:sp>
          <p:nvSpPr>
            <p:cNvPr id="39" name="矩形 38"/>
            <p:cNvSpPr/>
            <p:nvPr/>
          </p:nvSpPr>
          <p:spPr>
            <a:xfrm>
              <a:off x="6849818" y="112109"/>
              <a:ext cx="1186676" cy="308753"/>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0" name="文本框 39"/>
            <p:cNvSpPr txBox="1"/>
            <p:nvPr/>
          </p:nvSpPr>
          <p:spPr>
            <a:xfrm>
              <a:off x="6680572" y="119214"/>
              <a:ext cx="1558117" cy="249328"/>
            </a:xfrm>
            <a:prstGeom prst="rect">
              <a:avLst/>
            </a:prstGeom>
            <a:noFill/>
          </p:spPr>
          <p:txBody>
            <a:bodyPr wrap="square" rtlCol="0">
              <a:spAutoFit/>
            </a:bodyPr>
            <a:p>
              <a:pPr marL="0" marR="0" lvl="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bg1"/>
                  </a:solidFill>
                  <a:latin typeface="+mj-ea"/>
                  <a:ea typeface="+mj-ea"/>
                  <a:sym typeface="+mn-ea"/>
                </a:rPr>
                <a:t>Literature Review</a:t>
              </a:r>
              <a:endParaRPr kumimoji="0" lang="en-US" altLang="zh-CN" sz="1000" b="1" i="0" u="none" strike="noStrike" kern="1200" cap="none" spc="0" normalizeH="0" baseline="0" noProof="0" dirty="0">
                <a:ln>
                  <a:noFill/>
                </a:ln>
                <a:solidFill>
                  <a:schemeClr val="bg1"/>
                </a:solidFill>
                <a:effectLst/>
                <a:uLnTx/>
                <a:uFillTx/>
                <a:latin typeface="+mj-ea"/>
                <a:ea typeface="+mj-ea"/>
                <a:cs typeface="+mn-cs"/>
                <a:sym typeface="+mn-ea"/>
              </a:endParaRPr>
            </a:p>
          </p:txBody>
        </p:sp>
        <p:sp>
          <p:nvSpPr>
            <p:cNvPr id="42" name="文本框 41"/>
            <p:cNvSpPr txBox="1"/>
            <p:nvPr/>
          </p:nvSpPr>
          <p:spPr>
            <a:xfrm>
              <a:off x="5515858" y="129550"/>
              <a:ext cx="1235771" cy="249328"/>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chemeClr val="accent1">
                      <a:lumMod val="75000"/>
                    </a:schemeClr>
                  </a:solidFill>
                  <a:effectLst/>
                  <a:uLnTx/>
                  <a:uFillTx/>
                  <a:latin typeface="+mj-ea"/>
                  <a:ea typeface="+mj-ea"/>
                  <a:cs typeface="+mn-cs"/>
                  <a:sym typeface="+mn-ea"/>
                </a:rPr>
                <a:t>Introduction</a:t>
              </a:r>
              <a:endParaRPr kumimoji="0" lang="en-US" altLang="zh-CN" sz="1000" b="1" i="0" u="none" strike="noStrike" kern="1200" cap="none" spc="0" normalizeH="0" baseline="0" noProof="0" dirty="0">
                <a:ln>
                  <a:noFill/>
                </a:ln>
                <a:solidFill>
                  <a:schemeClr val="accent1">
                    <a:lumMod val="75000"/>
                  </a:schemeClr>
                </a:solidFill>
                <a:effectLst/>
                <a:uLnTx/>
                <a:uFillTx/>
                <a:latin typeface="+mj-ea"/>
                <a:ea typeface="+mj-ea"/>
                <a:cs typeface="+mn-cs"/>
                <a:sym typeface="+mn-ea"/>
              </a:endParaRPr>
            </a:p>
          </p:txBody>
        </p:sp>
        <p:sp>
          <p:nvSpPr>
            <p:cNvPr id="43" name="文本框 42"/>
            <p:cNvSpPr txBox="1"/>
            <p:nvPr/>
          </p:nvSpPr>
          <p:spPr>
            <a:xfrm>
              <a:off x="7900833" y="119860"/>
              <a:ext cx="1717030" cy="249328"/>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accent1">
                      <a:lumMod val="75000"/>
                    </a:schemeClr>
                  </a:solidFill>
                  <a:latin typeface="+mj-ea"/>
                  <a:ea typeface="+mj-ea"/>
                  <a:sym typeface="+mn-ea"/>
                </a:rPr>
                <a:t>Key Technologies</a:t>
              </a:r>
              <a:endParaRPr kumimoji="0" lang="zh-CN" altLang="en-US" sz="10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grpSp>
          <p:nvGrpSpPr>
            <p:cNvPr id="44" name="组合 43"/>
            <p:cNvGrpSpPr/>
            <p:nvPr/>
          </p:nvGrpSpPr>
          <p:grpSpPr>
            <a:xfrm>
              <a:off x="6791404" y="159486"/>
              <a:ext cx="2629145" cy="209852"/>
              <a:chOff x="6358270" y="115009"/>
              <a:chExt cx="2629145" cy="307494"/>
            </a:xfrm>
          </p:grpSpPr>
          <p:cxnSp>
            <p:nvCxnSpPr>
              <p:cNvPr id="45" name="直接连接符 44"/>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765490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8987415"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48" name="文本框 47"/>
          <p:cNvSpPr txBox="1"/>
          <p:nvPr/>
        </p:nvSpPr>
        <p:spPr>
          <a:xfrm>
            <a:off x="3862070" y="139700"/>
            <a:ext cx="1469390" cy="331470"/>
          </a:xfrm>
          <a:prstGeom prst="rect">
            <a:avLst/>
          </a:prstGeom>
          <a:noFill/>
        </p:spPr>
        <p:txBody>
          <a:bodyPr wrap="square" rtlCol="0">
            <a:noAutofit/>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accent1">
                    <a:lumMod val="75000"/>
                  </a:schemeClr>
                </a:solidFill>
                <a:latin typeface="+mj-ea"/>
                <a:ea typeface="+mj-ea"/>
                <a:sym typeface="+mn-ea"/>
              </a:rPr>
              <a:t>Future Direction</a:t>
            </a:r>
            <a:endParaRPr kumimoji="0" lang="zh-CN" altLang="en-US" sz="10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cxnSp>
        <p:nvCxnSpPr>
          <p:cNvPr id="3" name="直接连接符 2"/>
          <p:cNvCxnSpPr/>
          <p:nvPr/>
        </p:nvCxnSpPr>
        <p:spPr>
          <a:xfrm>
            <a:off x="5201652" y="169131"/>
            <a:ext cx="0" cy="20630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232400" y="134620"/>
            <a:ext cx="941070" cy="331470"/>
          </a:xfrm>
          <a:prstGeom prst="rect">
            <a:avLst/>
          </a:prstGeom>
          <a:noFill/>
        </p:spPr>
        <p:txBody>
          <a:bodyPr wrap="square" rtlCol="0">
            <a:noAutofit/>
          </a:bodyPr>
          <a:p>
            <a:pPr algn="l"/>
            <a:r>
              <a:rPr lang="en-US" altLang="zh-CN" sz="1000" b="1" dirty="0">
                <a:solidFill>
                  <a:schemeClr val="accent1">
                    <a:lumMod val="75000"/>
                  </a:schemeClr>
                </a:solidFill>
                <a:latin typeface="+mj-ea"/>
                <a:ea typeface="+mj-ea"/>
                <a:sym typeface="+mn-ea"/>
              </a:rPr>
              <a:t>Conclusion</a:t>
            </a:r>
            <a:endParaRPr kumimoji="0" lang="zh-CN" altLang="en-US" sz="10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sp>
        <p:nvSpPr>
          <p:cNvPr id="6" name="文本框 5"/>
          <p:cNvSpPr txBox="1"/>
          <p:nvPr/>
        </p:nvSpPr>
        <p:spPr>
          <a:xfrm>
            <a:off x="485775" y="807085"/>
            <a:ext cx="10765790" cy="553085"/>
          </a:xfrm>
          <a:prstGeom prst="rect">
            <a:avLst/>
          </a:prstGeom>
          <a:noFill/>
        </p:spPr>
        <p:txBody>
          <a:bodyPr wrap="square" rtlCol="0">
            <a:spAutoFit/>
          </a:bodyPr>
          <a:p>
            <a:pPr indent="457200">
              <a:lnSpc>
                <a:spcPct val="150000"/>
              </a:lnSpc>
            </a:pPr>
            <a:r>
              <a:rPr lang="en-US" altLang="zh-CN" sz="2000" b="1">
                <a:latin typeface="Times New Roman" panose="02020603050405020304" charset="0"/>
                <a:ea typeface="宋体" panose="02010600030101010101" pitchFamily="2" charset="-122"/>
                <a:cs typeface="Times New Roman" panose="02020603050405020304" charset="0"/>
              </a:rPr>
              <a:t>Understandable Test Generation Through Capture/Replay and LLMs      </a:t>
            </a:r>
            <a:r>
              <a:rPr lang="en-US" altLang="zh-CN" sz="1600" b="1">
                <a:latin typeface="Times New Roman" panose="02020603050405020304" charset="0"/>
                <a:ea typeface="宋体" panose="02010600030101010101" pitchFamily="2" charset="-122"/>
                <a:cs typeface="Times New Roman" panose="02020603050405020304" charset="0"/>
              </a:rPr>
              <a:t>ICSE 2024,April 16th</a:t>
            </a:r>
            <a:endParaRPr lang="en-US" altLang="zh-CN" sz="1600" b="1">
              <a:latin typeface="Times New Roman" panose="02020603050405020304" charset="0"/>
              <a:ea typeface="宋体" panose="02010600030101010101" pitchFamily="2" charset="-122"/>
              <a:cs typeface="Times New Roman" panose="02020603050405020304" charset="0"/>
            </a:endParaRPr>
          </a:p>
        </p:txBody>
      </p:sp>
      <p:sp>
        <p:nvSpPr>
          <p:cNvPr id="5" name="圆角矩形 4"/>
          <p:cNvSpPr/>
          <p:nvPr/>
        </p:nvSpPr>
        <p:spPr>
          <a:xfrm>
            <a:off x="922655" y="1976755"/>
            <a:ext cx="1024890" cy="40322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nvSpPr>
        <p:spPr>
          <a:xfrm>
            <a:off x="973455" y="1964690"/>
            <a:ext cx="1294130" cy="355600"/>
          </a:xfrm>
          <a:prstGeom prst="rect">
            <a:avLst/>
          </a:prstGeom>
          <a:noFill/>
        </p:spPr>
        <p:txBody>
          <a:bodyPr wrap="square" rtlCol="0">
            <a:noAutofit/>
          </a:bodyPr>
          <a:p>
            <a:r>
              <a:rPr lang="en-US" altLang="zh-CN">
                <a:solidFill>
                  <a:schemeClr val="bg1"/>
                </a:solidFill>
              </a:rPr>
              <a:t>Pipeline</a:t>
            </a:r>
            <a:endParaRPr lang="en-US" altLang="zh-CN">
              <a:solidFill>
                <a:schemeClr val="bg1"/>
              </a:solidFill>
            </a:endParaRPr>
          </a:p>
        </p:txBody>
      </p:sp>
      <p:sp>
        <p:nvSpPr>
          <p:cNvPr id="8" name="文本框 7"/>
          <p:cNvSpPr txBox="1"/>
          <p:nvPr/>
        </p:nvSpPr>
        <p:spPr>
          <a:xfrm>
            <a:off x="846455" y="2628900"/>
            <a:ext cx="11126470" cy="3415030"/>
          </a:xfrm>
          <a:prstGeom prst="rect">
            <a:avLst/>
          </a:prstGeom>
          <a:noFill/>
        </p:spPr>
        <p:txBody>
          <a:bodyPr wrap="square" rtlCol="0">
            <a:spAutoFit/>
          </a:bodyPr>
          <a:p>
            <a:pPr indent="457200">
              <a:lnSpc>
                <a:spcPct val="150000"/>
              </a:lnSpc>
            </a:pPr>
            <a:r>
              <a:rPr lang="en-US" altLang="zh-CN">
                <a:latin typeface="宋体" panose="02010600030101010101" pitchFamily="2" charset="-122"/>
                <a:ea typeface="宋体" panose="02010600030101010101" pitchFamily="2" charset="-122"/>
                <a:cs typeface="宋体" panose="02010600030101010101" pitchFamily="2" charset="-122"/>
              </a:rPr>
              <a:t>1.</a:t>
            </a:r>
            <a:r>
              <a:rPr lang="zh-CN" altLang="en-US" b="1">
                <a:latin typeface="宋体" panose="02010600030101010101" pitchFamily="2" charset="-122"/>
                <a:ea typeface="宋体" panose="02010600030101010101" pitchFamily="2" charset="-122"/>
                <a:cs typeface="宋体" panose="02010600030101010101" pitchFamily="2" charset="-122"/>
              </a:rPr>
              <a:t>捕获</a:t>
            </a:r>
            <a:r>
              <a:rPr lang="en-US" altLang="zh-CN" b="1">
                <a:latin typeface="宋体" panose="02010600030101010101" pitchFamily="2" charset="-122"/>
                <a:ea typeface="宋体" panose="02010600030101010101" pitchFamily="2" charset="-122"/>
                <a:cs typeface="宋体" panose="02010600030101010101" pitchFamily="2" charset="-122"/>
              </a:rPr>
              <a:t>/</a:t>
            </a:r>
            <a:r>
              <a:rPr lang="zh-CN" altLang="en-US" b="1">
                <a:latin typeface="宋体" panose="02010600030101010101" pitchFamily="2" charset="-122"/>
                <a:ea typeface="宋体" panose="02010600030101010101" pitchFamily="2" charset="-122"/>
                <a:cs typeface="宋体" panose="02010600030101010101" pitchFamily="2" charset="-122"/>
              </a:rPr>
              <a:t>重放技术：</a:t>
            </a:r>
            <a:endParaRPr lang="en-US" altLang="zh-CN">
              <a:latin typeface="宋体" panose="02010600030101010101" pitchFamily="2" charset="-122"/>
              <a:ea typeface="宋体" panose="02010600030101010101" pitchFamily="2" charset="-122"/>
              <a:cs typeface="宋体" panose="02010600030101010101" pitchFamily="2" charset="-122"/>
            </a:endParaRPr>
          </a:p>
          <a:p>
            <a:pPr marL="457200" lvl="1" indent="457200">
              <a:lnSpc>
                <a:spcPct val="150000"/>
              </a:lnSpc>
            </a:pPr>
            <a:r>
              <a:rPr lang="en-US" altLang="zh-CN">
                <a:latin typeface="宋体" panose="02010600030101010101" pitchFamily="2" charset="-122"/>
                <a:ea typeface="宋体" panose="02010600030101010101" pitchFamily="2" charset="-122"/>
                <a:cs typeface="宋体" panose="02010600030101010101" pitchFamily="2" charset="-122"/>
              </a:rPr>
              <a:t>·</a:t>
            </a:r>
            <a:r>
              <a:rPr lang="zh-CN" altLang="en-US">
                <a:latin typeface="宋体" panose="02010600030101010101" pitchFamily="2" charset="-122"/>
                <a:ea typeface="宋体" panose="02010600030101010101" pitchFamily="2" charset="-122"/>
                <a:cs typeface="宋体" panose="02010600030101010101" pitchFamily="2" charset="-122"/>
              </a:rPr>
              <a:t>利用端到端</a:t>
            </a:r>
            <a:r>
              <a:rPr lang="en-US" altLang="zh-CN">
                <a:latin typeface="宋体" panose="02010600030101010101" pitchFamily="2" charset="-122"/>
                <a:ea typeface="宋体" panose="02010600030101010101" pitchFamily="2" charset="-122"/>
                <a:cs typeface="宋体" panose="02010600030101010101" pitchFamily="2" charset="-122"/>
              </a:rPr>
              <a:t>(E2E)</a:t>
            </a:r>
            <a:r>
              <a:rPr lang="zh-CN" altLang="en-US">
                <a:latin typeface="宋体" panose="02010600030101010101" pitchFamily="2" charset="-122"/>
                <a:ea typeface="宋体" panose="02010600030101010101" pitchFamily="2" charset="-122"/>
                <a:cs typeface="宋体" panose="02010600030101010101" pitchFamily="2" charset="-122"/>
              </a:rPr>
              <a:t>测试捕获详细的执行信息，包括方法调用和实际输入。</a:t>
            </a:r>
            <a:endParaRPr lang="zh-CN" altLang="en-US">
              <a:latin typeface="宋体" panose="02010600030101010101" pitchFamily="2" charset="-122"/>
              <a:ea typeface="宋体" panose="02010600030101010101" pitchFamily="2" charset="-122"/>
              <a:cs typeface="宋体" panose="02010600030101010101" pitchFamily="2" charset="-122"/>
            </a:endParaRPr>
          </a:p>
          <a:p>
            <a:pPr marL="457200" lvl="1" indent="457200">
              <a:lnSpc>
                <a:spcPct val="150000"/>
              </a:lnSpc>
            </a:pPr>
            <a:r>
              <a:rPr lang="en-US" altLang="zh-CN">
                <a:latin typeface="宋体" panose="02010600030101010101" pitchFamily="2" charset="-122"/>
                <a:ea typeface="宋体" panose="02010600030101010101" pitchFamily="2" charset="-122"/>
                <a:cs typeface="宋体" panose="02010600030101010101" pitchFamily="2" charset="-122"/>
              </a:rPr>
              <a:t>·</a:t>
            </a:r>
            <a:r>
              <a:rPr lang="zh-CN" altLang="en-US">
                <a:latin typeface="宋体" panose="02010600030101010101" pitchFamily="2" charset="-122"/>
                <a:ea typeface="宋体" panose="02010600030101010101" pitchFamily="2" charset="-122"/>
                <a:cs typeface="宋体" panose="02010600030101010101" pitchFamily="2" charset="-122"/>
              </a:rPr>
              <a:t>然后重放这些数据生成单元测试，这些测试不仅精确，而且能反映真实用户交互，使得测试中的</a:t>
            </a:r>
            <a:r>
              <a:rPr lang="en-US" altLang="zh-CN">
                <a:latin typeface="宋体" panose="02010600030101010101" pitchFamily="2" charset="-122"/>
                <a:ea typeface="宋体" panose="02010600030101010101" pitchFamily="2" charset="-122"/>
                <a:cs typeface="宋体" panose="02010600030101010101" pitchFamily="2" charset="-122"/>
              </a:rPr>
              <a:t>	  </a:t>
            </a:r>
            <a:r>
              <a:rPr lang="zh-CN" altLang="en-US">
                <a:latin typeface="宋体" panose="02010600030101010101" pitchFamily="2" charset="-122"/>
                <a:ea typeface="宋体" panose="02010600030101010101" pitchFamily="2" charset="-122"/>
                <a:cs typeface="宋体" panose="02010600030101010101" pitchFamily="2" charset="-122"/>
              </a:rPr>
              <a:t>场景更加真实和有意义。</a:t>
            </a:r>
            <a:endParaRPr lang="zh-CN" altLang="en-US">
              <a:latin typeface="宋体" panose="02010600030101010101" pitchFamily="2" charset="-122"/>
              <a:ea typeface="宋体" panose="02010600030101010101" pitchFamily="2" charset="-122"/>
              <a:cs typeface="宋体" panose="02010600030101010101" pitchFamily="2" charset="-122"/>
            </a:endParaRPr>
          </a:p>
          <a:p>
            <a:pPr marL="457200" lvl="1" indent="457200">
              <a:lnSpc>
                <a:spcPct val="150000"/>
              </a:lnSpc>
            </a:pPr>
            <a:endParaRPr lang="zh-CN" altLang="en-US">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r>
              <a:rPr lang="en-US" altLang="zh-CN">
                <a:latin typeface="宋体" panose="02010600030101010101" pitchFamily="2" charset="-122"/>
                <a:ea typeface="宋体" panose="02010600030101010101" pitchFamily="2" charset="-122"/>
                <a:cs typeface="宋体" panose="02010600030101010101" pitchFamily="2" charset="-122"/>
              </a:rPr>
              <a:t>2.</a:t>
            </a:r>
            <a:r>
              <a:rPr lang="zh-CN" altLang="en-US" b="1">
                <a:latin typeface="宋体" panose="02010600030101010101" pitchFamily="2" charset="-122"/>
                <a:ea typeface="宋体" panose="02010600030101010101" pitchFamily="2" charset="-122"/>
                <a:cs typeface="宋体" panose="02010600030101010101" pitchFamily="2" charset="-122"/>
              </a:rPr>
              <a:t>与大型语言模型（</a:t>
            </a:r>
            <a:r>
              <a:rPr lang="en-US" altLang="zh-CN" b="1">
                <a:latin typeface="宋体" panose="02010600030101010101" pitchFamily="2" charset="-122"/>
                <a:ea typeface="宋体" panose="02010600030101010101" pitchFamily="2" charset="-122"/>
                <a:cs typeface="宋体" panose="02010600030101010101" pitchFamily="2" charset="-122"/>
              </a:rPr>
              <a:t>LLMs</a:t>
            </a:r>
            <a:r>
              <a:rPr lang="zh-CN" altLang="en-US" b="1">
                <a:latin typeface="宋体" panose="02010600030101010101" pitchFamily="2" charset="-122"/>
                <a:ea typeface="宋体" panose="02010600030101010101" pitchFamily="2" charset="-122"/>
                <a:cs typeface="宋体" panose="02010600030101010101" pitchFamily="2" charset="-122"/>
              </a:rPr>
              <a:t>）集成：</a:t>
            </a:r>
            <a:endParaRPr lang="en-US" altLang="zh-CN">
              <a:latin typeface="宋体" panose="02010600030101010101" pitchFamily="2" charset="-122"/>
              <a:ea typeface="宋体" panose="02010600030101010101" pitchFamily="2" charset="-122"/>
              <a:cs typeface="宋体" panose="02010600030101010101" pitchFamily="2" charset="-122"/>
            </a:endParaRPr>
          </a:p>
          <a:p>
            <a:pPr marL="457200" lvl="1" indent="457200">
              <a:lnSpc>
                <a:spcPct val="150000"/>
              </a:lnSpc>
            </a:pPr>
            <a:r>
              <a:rPr lang="en-US" altLang="zh-CN">
                <a:latin typeface="宋体" panose="02010600030101010101" pitchFamily="2" charset="-122"/>
                <a:ea typeface="宋体" panose="02010600030101010101" pitchFamily="2" charset="-122"/>
                <a:cs typeface="宋体" panose="02010600030101010101" pitchFamily="2" charset="-122"/>
              </a:rPr>
              <a:t>·</a:t>
            </a:r>
            <a:r>
              <a:rPr lang="zh-CN" altLang="en-US">
                <a:latin typeface="宋体" panose="02010600030101010101" pitchFamily="2" charset="-122"/>
                <a:ea typeface="宋体" panose="02010600030101010101" pitchFamily="2" charset="-122"/>
                <a:cs typeface="宋体" panose="02010600030101010101" pitchFamily="2" charset="-122"/>
              </a:rPr>
              <a:t>应用</a:t>
            </a:r>
            <a:r>
              <a:rPr lang="en-US" altLang="zh-CN">
                <a:latin typeface="宋体" panose="02010600030101010101" pitchFamily="2" charset="-122"/>
                <a:ea typeface="宋体" panose="02010600030101010101" pitchFamily="2" charset="-122"/>
                <a:cs typeface="宋体" panose="02010600030101010101" pitchFamily="2" charset="-122"/>
              </a:rPr>
              <a:t>LLMs</a:t>
            </a:r>
            <a:r>
              <a:rPr lang="zh-CN" altLang="en-US">
                <a:latin typeface="宋体" panose="02010600030101010101" pitchFamily="2" charset="-122"/>
                <a:ea typeface="宋体" panose="02010600030101010101" pitchFamily="2" charset="-122"/>
                <a:cs typeface="宋体" panose="02010600030101010101" pitchFamily="2" charset="-122"/>
              </a:rPr>
              <a:t>来增强测试用例中的自然语言元素，如命名、注释和总结，使其更易于理解。</a:t>
            </a:r>
            <a:endParaRPr lang="zh-CN" altLang="en-US">
              <a:latin typeface="宋体" panose="02010600030101010101" pitchFamily="2" charset="-122"/>
              <a:ea typeface="宋体" panose="02010600030101010101" pitchFamily="2" charset="-122"/>
              <a:cs typeface="宋体" panose="02010600030101010101" pitchFamily="2" charset="-122"/>
            </a:endParaRPr>
          </a:p>
          <a:p>
            <a:pPr marL="457200" lvl="1" indent="457200">
              <a:lnSpc>
                <a:spcPct val="150000"/>
              </a:lnSpc>
            </a:pPr>
            <a:r>
              <a:rPr lang="en-US" altLang="zh-CN">
                <a:latin typeface="宋体" panose="02010600030101010101" pitchFamily="2" charset="-122"/>
                <a:ea typeface="宋体" panose="02010600030101010101" pitchFamily="2" charset="-122"/>
                <a:cs typeface="宋体" panose="02010600030101010101" pitchFamily="2" charset="-122"/>
              </a:rPr>
              <a:t>·LLMs</a:t>
            </a:r>
            <a:r>
              <a:rPr lang="zh-CN" altLang="en-US">
                <a:latin typeface="宋体" panose="02010600030101010101" pitchFamily="2" charset="-122"/>
                <a:ea typeface="宋体" panose="02010600030101010101" pitchFamily="2" charset="-122"/>
                <a:cs typeface="宋体" panose="02010600030101010101" pitchFamily="2" charset="-122"/>
              </a:rPr>
              <a:t>用于改进通过捕获</a:t>
            </a:r>
            <a:r>
              <a:rPr lang="en-US" altLang="zh-CN">
                <a:latin typeface="宋体" panose="02010600030101010101" pitchFamily="2" charset="-122"/>
                <a:ea typeface="宋体" panose="02010600030101010101" pitchFamily="2" charset="-122"/>
                <a:cs typeface="宋体" panose="02010600030101010101" pitchFamily="2" charset="-122"/>
              </a:rPr>
              <a:t>/</a:t>
            </a:r>
            <a:r>
              <a:rPr lang="zh-CN" altLang="en-US">
                <a:latin typeface="宋体" panose="02010600030101010101" pitchFamily="2" charset="-122"/>
                <a:ea typeface="宋体" panose="02010600030101010101" pitchFamily="2" charset="-122"/>
                <a:cs typeface="宋体" panose="02010600030101010101" pitchFamily="2" charset="-122"/>
              </a:rPr>
              <a:t>重放技术生成的测试，优化测试用例的可读性和</a:t>
            </a:r>
            <a:r>
              <a:rPr lang="en-US" altLang="zh-CN">
                <a:latin typeface="宋体" panose="02010600030101010101" pitchFamily="2" charset="-122"/>
                <a:ea typeface="宋体" panose="02010600030101010101" pitchFamily="2" charset="-122"/>
                <a:cs typeface="宋体" panose="02010600030101010101" pitchFamily="2" charset="-122"/>
              </a:rPr>
              <a:t> comprehensibility</a:t>
            </a:r>
            <a:r>
              <a:rPr lang="zh-CN" altLang="en-US">
                <a:latin typeface="宋体" panose="02010600030101010101" pitchFamily="2" charset="-122"/>
                <a:ea typeface="宋体" panose="02010600030101010101" pitchFamily="2" charset="-122"/>
                <a:cs typeface="宋体" panose="02010600030101010101" pitchFamily="2" charset="-122"/>
              </a:rPr>
              <a:t>。</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panose="020B0502040204020203" charset="-122"/>
              <a:ea typeface="微软雅黑 Light" panose="020B0502040204020203" charset="-122"/>
              <a:cs typeface="+mn-cs"/>
            </a:endParaRPr>
          </a:p>
        </p:txBody>
      </p:sp>
      <p:pic>
        <p:nvPicPr>
          <p:cNvPr id="41" name="图形 4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643821" y="98896"/>
            <a:ext cx="1251222" cy="347019"/>
          </a:xfrm>
          <a:prstGeom prst="rect">
            <a:avLst/>
          </a:prstGeom>
        </p:spPr>
      </p:pic>
      <p:grpSp>
        <p:nvGrpSpPr>
          <p:cNvPr id="38" name="组合 37"/>
          <p:cNvGrpSpPr/>
          <p:nvPr/>
        </p:nvGrpSpPr>
        <p:grpSpPr>
          <a:xfrm>
            <a:off x="141608" y="122555"/>
            <a:ext cx="4032246" cy="303530"/>
            <a:chOff x="5515858" y="112109"/>
            <a:chExt cx="4102005" cy="308753"/>
          </a:xfrm>
        </p:grpSpPr>
        <p:sp>
          <p:nvSpPr>
            <p:cNvPr id="39" name="矩形 38"/>
            <p:cNvSpPr/>
            <p:nvPr/>
          </p:nvSpPr>
          <p:spPr>
            <a:xfrm>
              <a:off x="6849818" y="112109"/>
              <a:ext cx="1186676" cy="308753"/>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0" name="文本框 39"/>
            <p:cNvSpPr txBox="1"/>
            <p:nvPr/>
          </p:nvSpPr>
          <p:spPr>
            <a:xfrm>
              <a:off x="6680572" y="119214"/>
              <a:ext cx="1558117" cy="249328"/>
            </a:xfrm>
            <a:prstGeom prst="rect">
              <a:avLst/>
            </a:prstGeom>
            <a:noFill/>
          </p:spPr>
          <p:txBody>
            <a:bodyPr wrap="square" rtlCol="0">
              <a:spAutoFit/>
            </a:bodyPr>
            <a:p>
              <a:pPr marL="0" marR="0" lvl="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bg1"/>
                  </a:solidFill>
                  <a:latin typeface="+mj-ea"/>
                  <a:ea typeface="+mj-ea"/>
                  <a:sym typeface="+mn-ea"/>
                </a:rPr>
                <a:t>Literature Review</a:t>
              </a:r>
              <a:endParaRPr kumimoji="0" lang="en-US" altLang="zh-CN" sz="1000" b="1" i="0" u="none" strike="noStrike" kern="1200" cap="none" spc="0" normalizeH="0" baseline="0" noProof="0" dirty="0">
                <a:ln>
                  <a:noFill/>
                </a:ln>
                <a:solidFill>
                  <a:schemeClr val="bg1"/>
                </a:solidFill>
                <a:effectLst/>
                <a:uLnTx/>
                <a:uFillTx/>
                <a:latin typeface="+mj-ea"/>
                <a:ea typeface="+mj-ea"/>
                <a:cs typeface="+mn-cs"/>
                <a:sym typeface="+mn-ea"/>
              </a:endParaRPr>
            </a:p>
          </p:txBody>
        </p:sp>
        <p:sp>
          <p:nvSpPr>
            <p:cNvPr id="42" name="文本框 41"/>
            <p:cNvSpPr txBox="1"/>
            <p:nvPr/>
          </p:nvSpPr>
          <p:spPr>
            <a:xfrm>
              <a:off x="5515858" y="129550"/>
              <a:ext cx="1235771" cy="249328"/>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chemeClr val="accent1">
                      <a:lumMod val="75000"/>
                    </a:schemeClr>
                  </a:solidFill>
                  <a:effectLst/>
                  <a:uLnTx/>
                  <a:uFillTx/>
                  <a:latin typeface="+mj-ea"/>
                  <a:ea typeface="+mj-ea"/>
                  <a:cs typeface="+mn-cs"/>
                  <a:sym typeface="+mn-ea"/>
                </a:rPr>
                <a:t>Introduction</a:t>
              </a:r>
              <a:endParaRPr kumimoji="0" lang="en-US" altLang="zh-CN" sz="1000" b="1" i="0" u="none" strike="noStrike" kern="1200" cap="none" spc="0" normalizeH="0" baseline="0" noProof="0" dirty="0">
                <a:ln>
                  <a:noFill/>
                </a:ln>
                <a:solidFill>
                  <a:schemeClr val="accent1">
                    <a:lumMod val="75000"/>
                  </a:schemeClr>
                </a:solidFill>
                <a:effectLst/>
                <a:uLnTx/>
                <a:uFillTx/>
                <a:latin typeface="+mj-ea"/>
                <a:ea typeface="+mj-ea"/>
                <a:cs typeface="+mn-cs"/>
                <a:sym typeface="+mn-ea"/>
              </a:endParaRPr>
            </a:p>
          </p:txBody>
        </p:sp>
        <p:sp>
          <p:nvSpPr>
            <p:cNvPr id="43" name="文本框 42"/>
            <p:cNvSpPr txBox="1"/>
            <p:nvPr/>
          </p:nvSpPr>
          <p:spPr>
            <a:xfrm>
              <a:off x="7900833" y="119860"/>
              <a:ext cx="1717030" cy="249328"/>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accent1">
                      <a:lumMod val="75000"/>
                    </a:schemeClr>
                  </a:solidFill>
                  <a:latin typeface="+mj-ea"/>
                  <a:ea typeface="+mj-ea"/>
                  <a:sym typeface="+mn-ea"/>
                </a:rPr>
                <a:t>Key Technologies</a:t>
              </a:r>
              <a:endParaRPr kumimoji="0" lang="zh-CN" altLang="en-US" sz="10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grpSp>
          <p:nvGrpSpPr>
            <p:cNvPr id="44" name="组合 43"/>
            <p:cNvGrpSpPr/>
            <p:nvPr/>
          </p:nvGrpSpPr>
          <p:grpSpPr>
            <a:xfrm>
              <a:off x="6791404" y="159486"/>
              <a:ext cx="2629145" cy="209852"/>
              <a:chOff x="6358270" y="115009"/>
              <a:chExt cx="2629145" cy="307494"/>
            </a:xfrm>
          </p:grpSpPr>
          <p:cxnSp>
            <p:nvCxnSpPr>
              <p:cNvPr id="45" name="直接连接符 44"/>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765490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8987415"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48" name="文本框 47"/>
          <p:cNvSpPr txBox="1"/>
          <p:nvPr/>
        </p:nvSpPr>
        <p:spPr>
          <a:xfrm>
            <a:off x="3862070" y="139700"/>
            <a:ext cx="1469390" cy="331470"/>
          </a:xfrm>
          <a:prstGeom prst="rect">
            <a:avLst/>
          </a:prstGeom>
          <a:noFill/>
        </p:spPr>
        <p:txBody>
          <a:bodyPr wrap="square" rtlCol="0">
            <a:noAutofit/>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accent1">
                    <a:lumMod val="75000"/>
                  </a:schemeClr>
                </a:solidFill>
                <a:latin typeface="+mj-ea"/>
                <a:ea typeface="+mj-ea"/>
                <a:sym typeface="+mn-ea"/>
              </a:rPr>
              <a:t>Future Direction</a:t>
            </a:r>
            <a:endParaRPr kumimoji="0" lang="zh-CN" altLang="en-US" sz="10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cxnSp>
        <p:nvCxnSpPr>
          <p:cNvPr id="3" name="直接连接符 2"/>
          <p:cNvCxnSpPr/>
          <p:nvPr/>
        </p:nvCxnSpPr>
        <p:spPr>
          <a:xfrm>
            <a:off x="5201652" y="169131"/>
            <a:ext cx="0" cy="20630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232400" y="134620"/>
            <a:ext cx="941070" cy="331470"/>
          </a:xfrm>
          <a:prstGeom prst="rect">
            <a:avLst/>
          </a:prstGeom>
          <a:noFill/>
        </p:spPr>
        <p:txBody>
          <a:bodyPr wrap="square" rtlCol="0">
            <a:noAutofit/>
          </a:bodyPr>
          <a:p>
            <a:pPr algn="l"/>
            <a:r>
              <a:rPr lang="en-US" altLang="zh-CN" sz="1000" b="1" dirty="0">
                <a:solidFill>
                  <a:schemeClr val="accent1">
                    <a:lumMod val="75000"/>
                  </a:schemeClr>
                </a:solidFill>
                <a:latin typeface="+mj-ea"/>
                <a:ea typeface="+mj-ea"/>
                <a:sym typeface="+mn-ea"/>
              </a:rPr>
              <a:t>Conclusion</a:t>
            </a:r>
            <a:endParaRPr kumimoji="0" lang="zh-CN" altLang="en-US" sz="10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sp>
        <p:nvSpPr>
          <p:cNvPr id="6" name="文本框 5"/>
          <p:cNvSpPr txBox="1"/>
          <p:nvPr/>
        </p:nvSpPr>
        <p:spPr>
          <a:xfrm>
            <a:off x="485775" y="807085"/>
            <a:ext cx="10765790" cy="553085"/>
          </a:xfrm>
          <a:prstGeom prst="rect">
            <a:avLst/>
          </a:prstGeom>
          <a:noFill/>
        </p:spPr>
        <p:txBody>
          <a:bodyPr wrap="square" rtlCol="0">
            <a:spAutoFit/>
          </a:bodyPr>
          <a:p>
            <a:pPr indent="457200">
              <a:lnSpc>
                <a:spcPct val="150000"/>
              </a:lnSpc>
            </a:pPr>
            <a:r>
              <a:rPr lang="en-US" altLang="zh-CN" sz="2000" b="1">
                <a:latin typeface="Times New Roman" panose="02020603050405020304" charset="0"/>
                <a:ea typeface="宋体" panose="02010600030101010101" pitchFamily="2" charset="-122"/>
                <a:cs typeface="Times New Roman" panose="02020603050405020304" charset="0"/>
              </a:rPr>
              <a:t>Understandable Test Generation Through Capture/Replay and LLMs      </a:t>
            </a:r>
            <a:r>
              <a:rPr lang="en-US" altLang="zh-CN" sz="1600" b="1">
                <a:latin typeface="Times New Roman" panose="02020603050405020304" charset="0"/>
                <a:ea typeface="宋体" panose="02010600030101010101" pitchFamily="2" charset="-122"/>
                <a:cs typeface="Times New Roman" panose="02020603050405020304" charset="0"/>
              </a:rPr>
              <a:t>ICSE 2024,April 16th</a:t>
            </a:r>
            <a:endParaRPr lang="en-US" altLang="zh-CN" sz="1600" b="1">
              <a:latin typeface="Times New Roman" panose="02020603050405020304" charset="0"/>
              <a:ea typeface="宋体" panose="02010600030101010101" pitchFamily="2" charset="-122"/>
              <a:cs typeface="Times New Roman" panose="02020603050405020304" charset="0"/>
            </a:endParaRPr>
          </a:p>
        </p:txBody>
      </p:sp>
      <p:sp>
        <p:nvSpPr>
          <p:cNvPr id="13" name="文本框 12"/>
          <p:cNvSpPr txBox="1"/>
          <p:nvPr/>
        </p:nvSpPr>
        <p:spPr>
          <a:xfrm>
            <a:off x="846455" y="2576830"/>
            <a:ext cx="11126470" cy="3415030"/>
          </a:xfrm>
          <a:prstGeom prst="rect">
            <a:avLst/>
          </a:prstGeom>
          <a:noFill/>
        </p:spPr>
        <p:txBody>
          <a:bodyPr wrap="square" rtlCol="0">
            <a:spAutoFit/>
          </a:bodyPr>
          <a:p>
            <a:pPr indent="457200">
              <a:lnSpc>
                <a:spcPct val="150000"/>
              </a:lnSpc>
            </a:pPr>
            <a:r>
              <a:rPr lang="zh-CN" altLang="en-US">
                <a:latin typeface="宋体" panose="02010600030101010101" pitchFamily="2" charset="-122"/>
                <a:ea typeface="宋体" panose="02010600030101010101" pitchFamily="2" charset="-122"/>
                <a:cs typeface="宋体" panose="02010600030101010101" pitchFamily="2" charset="-122"/>
              </a:rPr>
              <a:t>这项研究表明，通过结合</a:t>
            </a:r>
            <a:r>
              <a:rPr lang="zh-CN" altLang="en-US" b="1">
                <a:latin typeface="宋体" panose="02010600030101010101" pitchFamily="2" charset="-122"/>
                <a:ea typeface="宋体" panose="02010600030101010101" pitchFamily="2" charset="-122"/>
                <a:cs typeface="宋体" panose="02010600030101010101" pitchFamily="2" charset="-122"/>
              </a:rPr>
              <a:t>捕获</a:t>
            </a:r>
            <a:r>
              <a:rPr lang="en-US" altLang="zh-CN" b="1">
                <a:latin typeface="宋体" panose="02010600030101010101" pitchFamily="2" charset="-122"/>
                <a:ea typeface="宋体" panose="02010600030101010101" pitchFamily="2" charset="-122"/>
                <a:cs typeface="宋体" panose="02010600030101010101" pitchFamily="2" charset="-122"/>
              </a:rPr>
              <a:t>/</a:t>
            </a:r>
            <a:r>
              <a:rPr lang="zh-CN" altLang="en-US" b="1">
                <a:latin typeface="宋体" panose="02010600030101010101" pitchFamily="2" charset="-122"/>
                <a:ea typeface="宋体" panose="02010600030101010101" pitchFamily="2" charset="-122"/>
                <a:cs typeface="宋体" panose="02010600030101010101" pitchFamily="2" charset="-122"/>
              </a:rPr>
              <a:t>重放技术和</a:t>
            </a:r>
            <a:r>
              <a:rPr lang="en-US" altLang="zh-CN" b="1">
                <a:latin typeface="宋体" panose="02010600030101010101" pitchFamily="2" charset="-122"/>
                <a:ea typeface="宋体" panose="02010600030101010101" pitchFamily="2" charset="-122"/>
                <a:cs typeface="宋体" panose="02010600030101010101" pitchFamily="2" charset="-122"/>
              </a:rPr>
              <a:t>LLMs</a:t>
            </a:r>
            <a:r>
              <a:rPr lang="zh-CN" altLang="en-US">
                <a:latin typeface="宋体" panose="02010600030101010101" pitchFamily="2" charset="-122"/>
                <a:ea typeface="宋体" panose="02010600030101010101" pitchFamily="2" charset="-122"/>
                <a:cs typeface="宋体" panose="02010600030101010101" pitchFamily="2" charset="-122"/>
              </a:rPr>
              <a:t>，可以生成不仅可执行且涵盖广泛边缘案例的测试用例，而且这些测试用例对开发者来说易于理解。</a:t>
            </a:r>
            <a:endParaRPr lang="zh-CN" altLang="en-US">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endParaRPr lang="zh-CN" altLang="en-US">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r>
              <a:rPr lang="zh-CN" altLang="en-US">
                <a:latin typeface="宋体" panose="02010600030101010101" pitchFamily="2" charset="-122"/>
                <a:ea typeface="宋体" panose="02010600030101010101" pitchFamily="2" charset="-122"/>
                <a:cs typeface="宋体" panose="02010600030101010101" pitchFamily="2" charset="-122"/>
              </a:rPr>
              <a:t>研究还强调了这种方法在</a:t>
            </a:r>
            <a:r>
              <a:rPr lang="zh-CN" altLang="en-US" b="1">
                <a:latin typeface="宋体" panose="02010600030101010101" pitchFamily="2" charset="-122"/>
                <a:ea typeface="宋体" panose="02010600030101010101" pitchFamily="2" charset="-122"/>
                <a:cs typeface="宋体" panose="02010600030101010101" pitchFamily="2" charset="-122"/>
              </a:rPr>
              <a:t>提高自动生成测试用例的</a:t>
            </a:r>
            <a:r>
              <a:rPr lang="en-US" altLang="zh-CN" b="1">
                <a:latin typeface="宋体" panose="02010600030101010101" pitchFamily="2" charset="-122"/>
                <a:ea typeface="宋体" panose="02010600030101010101" pitchFamily="2" charset="-122"/>
                <a:cs typeface="宋体" panose="02010600030101010101" pitchFamily="2" charset="-122"/>
              </a:rPr>
              <a:t> comprehensibility </a:t>
            </a:r>
            <a:r>
              <a:rPr lang="zh-CN" altLang="en-US" b="1">
                <a:latin typeface="宋体" panose="02010600030101010101" pitchFamily="2" charset="-122"/>
                <a:ea typeface="宋体" panose="02010600030101010101" pitchFamily="2" charset="-122"/>
                <a:cs typeface="宋体" panose="02010600030101010101" pitchFamily="2" charset="-122"/>
              </a:rPr>
              <a:t>和覆盖率</a:t>
            </a:r>
            <a:r>
              <a:rPr lang="zh-CN" altLang="en-US">
                <a:latin typeface="宋体" panose="02010600030101010101" pitchFamily="2" charset="-122"/>
                <a:ea typeface="宋体" panose="02010600030101010101" pitchFamily="2" charset="-122"/>
                <a:cs typeface="宋体" panose="02010600030101010101" pitchFamily="2" charset="-122"/>
              </a:rPr>
              <a:t>方面的潜力，尤其是在包含复杂场景的测试中。</a:t>
            </a:r>
            <a:endParaRPr lang="zh-CN" altLang="en-US">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endParaRPr lang="zh-CN" altLang="en-US">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r>
              <a:rPr lang="zh-CN" altLang="en-US">
                <a:latin typeface="宋体" panose="02010600030101010101" pitchFamily="2" charset="-122"/>
                <a:ea typeface="宋体" panose="02010600030101010101" pitchFamily="2" charset="-122"/>
                <a:cs typeface="宋体" panose="02010600030101010101" pitchFamily="2" charset="-122"/>
              </a:rPr>
              <a:t>最终，这种集成方法有助于</a:t>
            </a:r>
            <a:r>
              <a:rPr lang="zh-CN" altLang="en-US" b="1">
                <a:latin typeface="宋体" panose="02010600030101010101" pitchFamily="2" charset="-122"/>
                <a:ea typeface="宋体" panose="02010600030101010101" pitchFamily="2" charset="-122"/>
                <a:cs typeface="宋体" panose="02010600030101010101" pitchFamily="2" charset="-122"/>
              </a:rPr>
              <a:t>开发更有效的自动测试生成工具</a:t>
            </a:r>
            <a:r>
              <a:rPr lang="zh-CN" altLang="en-US">
                <a:latin typeface="宋体" panose="02010600030101010101" pitchFamily="2" charset="-122"/>
                <a:ea typeface="宋体" panose="02010600030101010101" pitchFamily="2" charset="-122"/>
                <a:cs typeface="宋体" panose="02010600030101010101" pitchFamily="2" charset="-122"/>
              </a:rPr>
              <a:t>，这些工具能够产生高质量的测试用例，这些测试用例不仅能被开发人员更好地理解，还能更准确地反映软件的预期行为。</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
        <p:nvSpPr>
          <p:cNvPr id="7" name="圆角矩形 6"/>
          <p:cNvSpPr/>
          <p:nvPr/>
        </p:nvSpPr>
        <p:spPr>
          <a:xfrm>
            <a:off x="922655" y="1976755"/>
            <a:ext cx="1251585" cy="40322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nvSpPr>
        <p:spPr>
          <a:xfrm>
            <a:off x="973455" y="1964690"/>
            <a:ext cx="1294130" cy="355600"/>
          </a:xfrm>
          <a:prstGeom prst="rect">
            <a:avLst/>
          </a:prstGeom>
          <a:noFill/>
        </p:spPr>
        <p:txBody>
          <a:bodyPr wrap="square" rtlCol="0">
            <a:noAutofit/>
          </a:bodyPr>
          <a:p>
            <a:r>
              <a:rPr lang="en-US" altLang="zh-CN">
                <a:solidFill>
                  <a:schemeClr val="bg1"/>
                </a:solidFill>
              </a:rPr>
              <a:t>Conclusion</a:t>
            </a:r>
            <a:endParaRPr lang="en-US" altLang="zh-CN">
              <a:solidFill>
                <a:schemeClr val="bg1"/>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panose="020B0502040204020203" charset="-122"/>
              <a:ea typeface="微软雅黑 Light" panose="020B0502040204020203" charset="-122"/>
              <a:cs typeface="+mn-cs"/>
            </a:endParaRPr>
          </a:p>
        </p:txBody>
      </p:sp>
      <p:pic>
        <p:nvPicPr>
          <p:cNvPr id="41" name="图形 4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643821" y="98896"/>
            <a:ext cx="1251222" cy="347019"/>
          </a:xfrm>
          <a:prstGeom prst="rect">
            <a:avLst/>
          </a:prstGeom>
        </p:spPr>
      </p:pic>
      <p:grpSp>
        <p:nvGrpSpPr>
          <p:cNvPr id="38" name="组合 37"/>
          <p:cNvGrpSpPr/>
          <p:nvPr/>
        </p:nvGrpSpPr>
        <p:grpSpPr>
          <a:xfrm>
            <a:off x="141608" y="122555"/>
            <a:ext cx="4032246" cy="303530"/>
            <a:chOff x="5515858" y="112109"/>
            <a:chExt cx="4102005" cy="308753"/>
          </a:xfrm>
        </p:grpSpPr>
        <p:sp>
          <p:nvSpPr>
            <p:cNvPr id="39" name="矩形 38"/>
            <p:cNvSpPr/>
            <p:nvPr/>
          </p:nvSpPr>
          <p:spPr>
            <a:xfrm>
              <a:off x="6849818" y="112109"/>
              <a:ext cx="1186676" cy="308753"/>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0" name="文本框 39"/>
            <p:cNvSpPr txBox="1"/>
            <p:nvPr/>
          </p:nvSpPr>
          <p:spPr>
            <a:xfrm>
              <a:off x="6680572" y="119214"/>
              <a:ext cx="1558117" cy="249328"/>
            </a:xfrm>
            <a:prstGeom prst="rect">
              <a:avLst/>
            </a:prstGeom>
            <a:noFill/>
          </p:spPr>
          <p:txBody>
            <a:bodyPr wrap="square" rtlCol="0">
              <a:spAutoFit/>
            </a:bodyPr>
            <a:p>
              <a:pPr marL="0" marR="0" lvl="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bg1"/>
                  </a:solidFill>
                  <a:latin typeface="+mj-ea"/>
                  <a:ea typeface="+mj-ea"/>
                  <a:sym typeface="+mn-ea"/>
                </a:rPr>
                <a:t>Literature Review</a:t>
              </a:r>
              <a:endParaRPr kumimoji="0" lang="en-US" altLang="zh-CN" sz="1000" b="1" i="0" u="none" strike="noStrike" kern="1200" cap="none" spc="0" normalizeH="0" baseline="0" noProof="0" dirty="0">
                <a:ln>
                  <a:noFill/>
                </a:ln>
                <a:solidFill>
                  <a:schemeClr val="bg1"/>
                </a:solidFill>
                <a:effectLst/>
                <a:uLnTx/>
                <a:uFillTx/>
                <a:latin typeface="+mj-ea"/>
                <a:ea typeface="+mj-ea"/>
                <a:cs typeface="+mn-cs"/>
                <a:sym typeface="+mn-ea"/>
              </a:endParaRPr>
            </a:p>
          </p:txBody>
        </p:sp>
        <p:sp>
          <p:nvSpPr>
            <p:cNvPr id="42" name="文本框 41"/>
            <p:cNvSpPr txBox="1"/>
            <p:nvPr/>
          </p:nvSpPr>
          <p:spPr>
            <a:xfrm>
              <a:off x="5515858" y="129550"/>
              <a:ext cx="1235771" cy="249328"/>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chemeClr val="accent1">
                      <a:lumMod val="75000"/>
                    </a:schemeClr>
                  </a:solidFill>
                  <a:effectLst/>
                  <a:uLnTx/>
                  <a:uFillTx/>
                  <a:latin typeface="+mj-ea"/>
                  <a:ea typeface="+mj-ea"/>
                  <a:cs typeface="+mn-cs"/>
                  <a:sym typeface="+mn-ea"/>
                </a:rPr>
                <a:t>Introduction</a:t>
              </a:r>
              <a:endParaRPr kumimoji="0" lang="en-US" altLang="zh-CN" sz="1000" b="1" i="0" u="none" strike="noStrike" kern="1200" cap="none" spc="0" normalizeH="0" baseline="0" noProof="0" dirty="0">
                <a:ln>
                  <a:noFill/>
                </a:ln>
                <a:solidFill>
                  <a:schemeClr val="accent1">
                    <a:lumMod val="75000"/>
                  </a:schemeClr>
                </a:solidFill>
                <a:effectLst/>
                <a:uLnTx/>
                <a:uFillTx/>
                <a:latin typeface="+mj-ea"/>
                <a:ea typeface="+mj-ea"/>
                <a:cs typeface="+mn-cs"/>
                <a:sym typeface="+mn-ea"/>
              </a:endParaRPr>
            </a:p>
          </p:txBody>
        </p:sp>
        <p:sp>
          <p:nvSpPr>
            <p:cNvPr id="43" name="文本框 42"/>
            <p:cNvSpPr txBox="1"/>
            <p:nvPr/>
          </p:nvSpPr>
          <p:spPr>
            <a:xfrm>
              <a:off x="7900833" y="119860"/>
              <a:ext cx="1717030" cy="249328"/>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accent1">
                      <a:lumMod val="75000"/>
                    </a:schemeClr>
                  </a:solidFill>
                  <a:latin typeface="+mj-ea"/>
                  <a:ea typeface="+mj-ea"/>
                  <a:sym typeface="+mn-ea"/>
                </a:rPr>
                <a:t>Key Technologies</a:t>
              </a:r>
              <a:endParaRPr kumimoji="0" lang="zh-CN" altLang="en-US" sz="10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grpSp>
          <p:nvGrpSpPr>
            <p:cNvPr id="44" name="组合 43"/>
            <p:cNvGrpSpPr/>
            <p:nvPr/>
          </p:nvGrpSpPr>
          <p:grpSpPr>
            <a:xfrm>
              <a:off x="6791404" y="159486"/>
              <a:ext cx="2629145" cy="209852"/>
              <a:chOff x="6358270" y="115009"/>
              <a:chExt cx="2629145" cy="307494"/>
            </a:xfrm>
          </p:grpSpPr>
          <p:cxnSp>
            <p:nvCxnSpPr>
              <p:cNvPr id="45" name="直接连接符 44"/>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765490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8987415"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48" name="文本框 47"/>
          <p:cNvSpPr txBox="1"/>
          <p:nvPr/>
        </p:nvSpPr>
        <p:spPr>
          <a:xfrm>
            <a:off x="3862070" y="139700"/>
            <a:ext cx="1469390" cy="331470"/>
          </a:xfrm>
          <a:prstGeom prst="rect">
            <a:avLst/>
          </a:prstGeom>
          <a:noFill/>
        </p:spPr>
        <p:txBody>
          <a:bodyPr wrap="square" rtlCol="0">
            <a:noAutofit/>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accent1">
                    <a:lumMod val="75000"/>
                  </a:schemeClr>
                </a:solidFill>
                <a:latin typeface="+mj-ea"/>
                <a:ea typeface="+mj-ea"/>
                <a:sym typeface="+mn-ea"/>
              </a:rPr>
              <a:t>Future Direction</a:t>
            </a:r>
            <a:endParaRPr kumimoji="0" lang="zh-CN" altLang="en-US" sz="10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cxnSp>
        <p:nvCxnSpPr>
          <p:cNvPr id="3" name="直接连接符 2"/>
          <p:cNvCxnSpPr/>
          <p:nvPr/>
        </p:nvCxnSpPr>
        <p:spPr>
          <a:xfrm>
            <a:off x="5201652" y="169131"/>
            <a:ext cx="0" cy="20630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232400" y="134620"/>
            <a:ext cx="941070" cy="331470"/>
          </a:xfrm>
          <a:prstGeom prst="rect">
            <a:avLst/>
          </a:prstGeom>
          <a:noFill/>
        </p:spPr>
        <p:txBody>
          <a:bodyPr wrap="square" rtlCol="0">
            <a:noAutofit/>
          </a:bodyPr>
          <a:p>
            <a:pPr algn="l"/>
            <a:r>
              <a:rPr lang="en-US" altLang="zh-CN" sz="1000" b="1" dirty="0">
                <a:solidFill>
                  <a:schemeClr val="accent1">
                    <a:lumMod val="75000"/>
                  </a:schemeClr>
                </a:solidFill>
                <a:latin typeface="+mj-ea"/>
                <a:ea typeface="+mj-ea"/>
                <a:sym typeface="+mn-ea"/>
              </a:rPr>
              <a:t>Conclusion</a:t>
            </a:r>
            <a:endParaRPr kumimoji="0" lang="zh-CN" altLang="en-US" sz="10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sp>
        <p:nvSpPr>
          <p:cNvPr id="6" name="文本框 5"/>
          <p:cNvSpPr txBox="1"/>
          <p:nvPr/>
        </p:nvSpPr>
        <p:spPr>
          <a:xfrm>
            <a:off x="2234565" y="807085"/>
            <a:ext cx="7741285" cy="1383665"/>
          </a:xfrm>
          <a:prstGeom prst="rect">
            <a:avLst/>
          </a:prstGeom>
          <a:noFill/>
        </p:spPr>
        <p:txBody>
          <a:bodyPr wrap="square" rtlCol="0">
            <a:spAutoFit/>
          </a:bodyPr>
          <a:p>
            <a:pPr indent="457200">
              <a:lnSpc>
                <a:spcPct val="150000"/>
              </a:lnSpc>
            </a:pPr>
            <a:r>
              <a:rPr lang="en-US" altLang="zh-CN" sz="2000" b="1">
                <a:latin typeface="Times New Roman" panose="02020603050405020304" charset="0"/>
                <a:ea typeface="宋体" panose="02010600030101010101" pitchFamily="2" charset="-122"/>
                <a:cs typeface="Times New Roman" panose="02020603050405020304" charset="0"/>
              </a:rPr>
              <a:t>DiaVio: LLM-Empowered Diagnosis of Safety Violations in ADS 			   Simulation Testing</a:t>
            </a:r>
            <a:endParaRPr lang="en-US" altLang="zh-CN" sz="2000" b="1">
              <a:latin typeface="Times New Roman" panose="02020603050405020304" charset="0"/>
              <a:ea typeface="宋体" panose="02010600030101010101" pitchFamily="2" charset="-122"/>
              <a:cs typeface="Times New Roman" panose="02020603050405020304" charset="0"/>
            </a:endParaRPr>
          </a:p>
          <a:p>
            <a:pPr indent="457200" algn="ctr">
              <a:lnSpc>
                <a:spcPct val="150000"/>
              </a:lnSpc>
            </a:pPr>
            <a:r>
              <a:rPr lang="en-US" altLang="zh-CN" sz="1600" b="1">
                <a:latin typeface="Times New Roman" panose="02020603050405020304" charset="0"/>
                <a:ea typeface="宋体" panose="02010600030101010101" pitchFamily="2" charset="-122"/>
                <a:cs typeface="Times New Roman" panose="02020603050405020304" charset="0"/>
              </a:rPr>
              <a:t>ISSTA 2024,September 20th</a:t>
            </a:r>
            <a:endParaRPr lang="en-US" altLang="zh-CN" sz="1600" b="1">
              <a:latin typeface="Times New Roman" panose="02020603050405020304" charset="0"/>
              <a:ea typeface="宋体" panose="02010600030101010101" pitchFamily="2" charset="-122"/>
              <a:cs typeface="Times New Roman" panose="02020603050405020304" charset="0"/>
            </a:endParaRPr>
          </a:p>
        </p:txBody>
      </p:sp>
      <p:sp>
        <p:nvSpPr>
          <p:cNvPr id="13" name="文本框 12"/>
          <p:cNvSpPr txBox="1"/>
          <p:nvPr/>
        </p:nvSpPr>
        <p:spPr>
          <a:xfrm>
            <a:off x="346710" y="2422525"/>
            <a:ext cx="11126470" cy="3415030"/>
          </a:xfrm>
          <a:prstGeom prst="rect">
            <a:avLst/>
          </a:prstGeom>
          <a:noFill/>
        </p:spPr>
        <p:txBody>
          <a:bodyPr wrap="square" rtlCol="0">
            <a:spAutoFit/>
          </a:bodyPr>
          <a:p>
            <a:pPr indent="457200">
              <a:lnSpc>
                <a:spcPct val="150000"/>
              </a:lnSpc>
            </a:pPr>
            <a:r>
              <a:rPr lang="zh-CN" altLang="en-US" b="1">
                <a:latin typeface="宋体" panose="02010600030101010101" pitchFamily="2" charset="-122"/>
                <a:ea typeface="宋体" panose="02010600030101010101" pitchFamily="2" charset="-122"/>
                <a:cs typeface="宋体" panose="02010600030101010101" pitchFamily="2" charset="-122"/>
              </a:rPr>
              <a:t>核心内容</a:t>
            </a:r>
            <a:r>
              <a:rPr lang="zh-CN" altLang="en-US">
                <a:latin typeface="宋体" panose="02010600030101010101" pitchFamily="2" charset="-122"/>
                <a:ea typeface="宋体" panose="02010600030101010101" pitchFamily="2" charset="-122"/>
                <a:cs typeface="宋体" panose="02010600030101010101" pitchFamily="2" charset="-122"/>
              </a:rPr>
              <a:t>：介绍了</a:t>
            </a:r>
            <a:r>
              <a:rPr lang="en-US" altLang="zh-CN">
                <a:latin typeface="宋体" panose="02010600030101010101" pitchFamily="2" charset="-122"/>
                <a:ea typeface="宋体" panose="02010600030101010101" pitchFamily="2" charset="-122"/>
                <a:cs typeface="宋体" panose="02010600030101010101" pitchFamily="2" charset="-122"/>
              </a:rPr>
              <a:t>DiaVio</a:t>
            </a:r>
            <a:r>
              <a:rPr lang="zh-CN" altLang="en-US">
                <a:latin typeface="宋体" panose="02010600030101010101" pitchFamily="2" charset="-122"/>
                <a:ea typeface="宋体" panose="02010600030101010101" pitchFamily="2" charset="-122"/>
                <a:cs typeface="宋体" panose="02010600030101010101" pitchFamily="2" charset="-122"/>
              </a:rPr>
              <a:t>系统，这是一个利用</a:t>
            </a:r>
            <a:r>
              <a:rPr lang="en-US" altLang="zh-CN">
                <a:latin typeface="宋体" panose="02010600030101010101" pitchFamily="2" charset="-122"/>
                <a:ea typeface="宋体" panose="02010600030101010101" pitchFamily="2" charset="-122"/>
                <a:cs typeface="宋体" panose="02010600030101010101" pitchFamily="2" charset="-122"/>
              </a:rPr>
              <a:t>LLM</a:t>
            </a:r>
            <a:r>
              <a:rPr lang="zh-CN" altLang="en-US">
                <a:latin typeface="宋体" panose="02010600030101010101" pitchFamily="2" charset="-122"/>
                <a:ea typeface="宋体" panose="02010600030101010101" pitchFamily="2" charset="-122"/>
                <a:cs typeface="宋体" panose="02010600030101010101" pitchFamily="2" charset="-122"/>
              </a:rPr>
              <a:t>进行自动驾驶系统（</a:t>
            </a:r>
            <a:r>
              <a:rPr lang="en-US" altLang="zh-CN">
                <a:latin typeface="宋体" panose="02010600030101010101" pitchFamily="2" charset="-122"/>
                <a:ea typeface="宋体" panose="02010600030101010101" pitchFamily="2" charset="-122"/>
                <a:cs typeface="宋体" panose="02010600030101010101" pitchFamily="2" charset="-122"/>
              </a:rPr>
              <a:t>ADS</a:t>
            </a:r>
            <a:r>
              <a:rPr lang="zh-CN" altLang="en-US">
                <a:latin typeface="宋体" panose="02010600030101010101" pitchFamily="2" charset="-122"/>
                <a:ea typeface="宋体" panose="02010600030101010101" pitchFamily="2" charset="-122"/>
                <a:cs typeface="宋体" panose="02010600030101010101" pitchFamily="2" charset="-122"/>
              </a:rPr>
              <a:t>）模拟测试中的安全违规自动诊断的工具。</a:t>
            </a:r>
            <a:endParaRPr lang="zh-CN" altLang="en-US">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endParaRPr lang="zh-CN" altLang="en-US">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r>
              <a:rPr lang="zh-CN" altLang="en-US" b="1">
                <a:latin typeface="宋体" panose="02010600030101010101" pitchFamily="2" charset="-122"/>
                <a:ea typeface="宋体" panose="02010600030101010101" pitchFamily="2" charset="-122"/>
                <a:cs typeface="宋体" panose="02010600030101010101" pitchFamily="2" charset="-122"/>
              </a:rPr>
              <a:t>研究方法</a:t>
            </a:r>
            <a:r>
              <a:rPr lang="zh-CN" altLang="en-US">
                <a:latin typeface="宋体" panose="02010600030101010101" pitchFamily="2" charset="-122"/>
                <a:ea typeface="宋体" panose="02010600030101010101" pitchFamily="2" charset="-122"/>
                <a:cs typeface="宋体" panose="02010600030101010101" pitchFamily="2" charset="-122"/>
              </a:rPr>
              <a:t>：利用</a:t>
            </a:r>
            <a:r>
              <a:rPr lang="en-US" altLang="zh-CN">
                <a:latin typeface="宋体" panose="02010600030101010101" pitchFamily="2" charset="-122"/>
                <a:ea typeface="宋体" panose="02010600030101010101" pitchFamily="2" charset="-122"/>
                <a:cs typeface="宋体" panose="02010600030101010101" pitchFamily="2" charset="-122"/>
              </a:rPr>
              <a:t>LLM</a:t>
            </a:r>
            <a:r>
              <a:rPr lang="zh-CN" altLang="en-US">
                <a:latin typeface="宋体" panose="02010600030101010101" pitchFamily="2" charset="-122"/>
                <a:ea typeface="宋体" panose="02010600030101010101" pitchFamily="2" charset="-122"/>
                <a:cs typeface="宋体" panose="02010600030101010101" pitchFamily="2" charset="-122"/>
              </a:rPr>
              <a:t>解析和理解模拟测试生成的大量数据，自动诊断出可能的安全违规行为，并对违规类型进行分类。</a:t>
            </a:r>
            <a:endParaRPr lang="zh-CN" altLang="en-US">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endParaRPr lang="zh-CN" altLang="en-US">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r>
              <a:rPr lang="zh-CN" altLang="en-US" b="1">
                <a:latin typeface="宋体" panose="02010600030101010101" pitchFamily="2" charset="-122"/>
                <a:ea typeface="宋体" panose="02010600030101010101" pitchFamily="2" charset="-122"/>
                <a:cs typeface="宋体" panose="02010600030101010101" pitchFamily="2" charset="-122"/>
              </a:rPr>
              <a:t>主要发现</a:t>
            </a:r>
            <a:r>
              <a:rPr lang="zh-CN" altLang="en-US">
                <a:latin typeface="宋体" panose="02010600030101010101" pitchFamily="2" charset="-122"/>
                <a:ea typeface="宋体" panose="02010600030101010101" pitchFamily="2" charset="-122"/>
                <a:cs typeface="宋体" panose="02010600030101010101" pitchFamily="2" charset="-122"/>
              </a:rPr>
              <a:t>：</a:t>
            </a:r>
            <a:r>
              <a:rPr lang="en-US" altLang="zh-CN">
                <a:latin typeface="宋体" panose="02010600030101010101" pitchFamily="2" charset="-122"/>
                <a:ea typeface="宋体" panose="02010600030101010101" pitchFamily="2" charset="-122"/>
                <a:cs typeface="宋体" panose="02010600030101010101" pitchFamily="2" charset="-122"/>
              </a:rPr>
              <a:t>DiaVio</a:t>
            </a:r>
            <a:r>
              <a:rPr lang="zh-CN" altLang="en-US">
                <a:latin typeface="宋体" panose="02010600030101010101" pitchFamily="2" charset="-122"/>
                <a:ea typeface="宋体" panose="02010600030101010101" pitchFamily="2" charset="-122"/>
                <a:cs typeface="宋体" panose="02010600030101010101" pitchFamily="2" charset="-122"/>
              </a:rPr>
              <a:t>能够有效地识别和分类安全违规，提高了测试的自动化水平和安全性，为自动驾驶技术的安全验证提供了强有力的工具。</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panose="020B0502040204020203" charset="-122"/>
              <a:ea typeface="微软雅黑 Light" panose="020B0502040204020203" charset="-122"/>
              <a:cs typeface="+mn-cs"/>
            </a:endParaRPr>
          </a:p>
        </p:txBody>
      </p:sp>
      <p:pic>
        <p:nvPicPr>
          <p:cNvPr id="41" name="图形 4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643821" y="98896"/>
            <a:ext cx="1251222" cy="347019"/>
          </a:xfrm>
          <a:prstGeom prst="rect">
            <a:avLst/>
          </a:prstGeom>
        </p:spPr>
      </p:pic>
      <p:grpSp>
        <p:nvGrpSpPr>
          <p:cNvPr id="38" name="组合 37"/>
          <p:cNvGrpSpPr/>
          <p:nvPr/>
        </p:nvGrpSpPr>
        <p:grpSpPr>
          <a:xfrm>
            <a:off x="141608" y="122555"/>
            <a:ext cx="4032246" cy="303530"/>
            <a:chOff x="5515858" y="112109"/>
            <a:chExt cx="4102005" cy="308753"/>
          </a:xfrm>
        </p:grpSpPr>
        <p:sp>
          <p:nvSpPr>
            <p:cNvPr id="39" name="矩形 38"/>
            <p:cNvSpPr/>
            <p:nvPr/>
          </p:nvSpPr>
          <p:spPr>
            <a:xfrm>
              <a:off x="6849818" y="112109"/>
              <a:ext cx="1186676" cy="308753"/>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0" name="文本框 39"/>
            <p:cNvSpPr txBox="1"/>
            <p:nvPr/>
          </p:nvSpPr>
          <p:spPr>
            <a:xfrm>
              <a:off x="6680572" y="119214"/>
              <a:ext cx="1558117" cy="249328"/>
            </a:xfrm>
            <a:prstGeom prst="rect">
              <a:avLst/>
            </a:prstGeom>
            <a:noFill/>
          </p:spPr>
          <p:txBody>
            <a:bodyPr wrap="square" rtlCol="0">
              <a:spAutoFit/>
            </a:bodyPr>
            <a:p>
              <a:pPr marL="0" marR="0" lvl="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bg1"/>
                  </a:solidFill>
                  <a:latin typeface="+mj-ea"/>
                  <a:ea typeface="+mj-ea"/>
                  <a:sym typeface="+mn-ea"/>
                </a:rPr>
                <a:t>Literature Review</a:t>
              </a:r>
              <a:endParaRPr kumimoji="0" lang="en-US" altLang="zh-CN" sz="1000" b="1" i="0" u="none" strike="noStrike" kern="1200" cap="none" spc="0" normalizeH="0" baseline="0" noProof="0" dirty="0">
                <a:ln>
                  <a:noFill/>
                </a:ln>
                <a:solidFill>
                  <a:schemeClr val="bg1"/>
                </a:solidFill>
                <a:effectLst/>
                <a:uLnTx/>
                <a:uFillTx/>
                <a:latin typeface="+mj-ea"/>
                <a:ea typeface="+mj-ea"/>
                <a:cs typeface="+mn-cs"/>
                <a:sym typeface="+mn-ea"/>
              </a:endParaRPr>
            </a:p>
          </p:txBody>
        </p:sp>
        <p:sp>
          <p:nvSpPr>
            <p:cNvPr id="42" name="文本框 41"/>
            <p:cNvSpPr txBox="1"/>
            <p:nvPr/>
          </p:nvSpPr>
          <p:spPr>
            <a:xfrm>
              <a:off x="5515858" y="129550"/>
              <a:ext cx="1235771" cy="249328"/>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chemeClr val="accent1">
                      <a:lumMod val="75000"/>
                    </a:schemeClr>
                  </a:solidFill>
                  <a:effectLst/>
                  <a:uLnTx/>
                  <a:uFillTx/>
                  <a:latin typeface="+mj-ea"/>
                  <a:ea typeface="+mj-ea"/>
                  <a:cs typeface="+mn-cs"/>
                  <a:sym typeface="+mn-ea"/>
                </a:rPr>
                <a:t>Introduction</a:t>
              </a:r>
              <a:endParaRPr kumimoji="0" lang="en-US" altLang="zh-CN" sz="1000" b="1" i="0" u="none" strike="noStrike" kern="1200" cap="none" spc="0" normalizeH="0" baseline="0" noProof="0" dirty="0">
                <a:ln>
                  <a:noFill/>
                </a:ln>
                <a:solidFill>
                  <a:schemeClr val="accent1">
                    <a:lumMod val="75000"/>
                  </a:schemeClr>
                </a:solidFill>
                <a:effectLst/>
                <a:uLnTx/>
                <a:uFillTx/>
                <a:latin typeface="+mj-ea"/>
                <a:ea typeface="+mj-ea"/>
                <a:cs typeface="+mn-cs"/>
                <a:sym typeface="+mn-ea"/>
              </a:endParaRPr>
            </a:p>
          </p:txBody>
        </p:sp>
        <p:sp>
          <p:nvSpPr>
            <p:cNvPr id="43" name="文本框 42"/>
            <p:cNvSpPr txBox="1"/>
            <p:nvPr/>
          </p:nvSpPr>
          <p:spPr>
            <a:xfrm>
              <a:off x="7900833" y="119860"/>
              <a:ext cx="1717030" cy="249328"/>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accent1">
                      <a:lumMod val="75000"/>
                    </a:schemeClr>
                  </a:solidFill>
                  <a:latin typeface="+mj-ea"/>
                  <a:ea typeface="+mj-ea"/>
                  <a:sym typeface="+mn-ea"/>
                </a:rPr>
                <a:t>Key Technologies</a:t>
              </a:r>
              <a:endParaRPr kumimoji="0" lang="zh-CN" altLang="en-US" sz="10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grpSp>
          <p:nvGrpSpPr>
            <p:cNvPr id="44" name="组合 43"/>
            <p:cNvGrpSpPr/>
            <p:nvPr/>
          </p:nvGrpSpPr>
          <p:grpSpPr>
            <a:xfrm>
              <a:off x="6791404" y="159486"/>
              <a:ext cx="2629145" cy="209852"/>
              <a:chOff x="6358270" y="115009"/>
              <a:chExt cx="2629145" cy="307494"/>
            </a:xfrm>
          </p:grpSpPr>
          <p:cxnSp>
            <p:nvCxnSpPr>
              <p:cNvPr id="45" name="直接连接符 44"/>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765490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8987415"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48" name="文本框 47"/>
          <p:cNvSpPr txBox="1"/>
          <p:nvPr/>
        </p:nvSpPr>
        <p:spPr>
          <a:xfrm>
            <a:off x="3862070" y="139700"/>
            <a:ext cx="1469390" cy="331470"/>
          </a:xfrm>
          <a:prstGeom prst="rect">
            <a:avLst/>
          </a:prstGeom>
          <a:noFill/>
        </p:spPr>
        <p:txBody>
          <a:bodyPr wrap="square" rtlCol="0">
            <a:noAutofit/>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accent1">
                    <a:lumMod val="75000"/>
                  </a:schemeClr>
                </a:solidFill>
                <a:latin typeface="+mj-ea"/>
                <a:ea typeface="+mj-ea"/>
                <a:sym typeface="+mn-ea"/>
              </a:rPr>
              <a:t>Future Direction</a:t>
            </a:r>
            <a:endParaRPr kumimoji="0" lang="zh-CN" altLang="en-US" sz="10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cxnSp>
        <p:nvCxnSpPr>
          <p:cNvPr id="3" name="直接连接符 2"/>
          <p:cNvCxnSpPr/>
          <p:nvPr/>
        </p:nvCxnSpPr>
        <p:spPr>
          <a:xfrm>
            <a:off x="5201652" y="169131"/>
            <a:ext cx="0" cy="20630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232400" y="134620"/>
            <a:ext cx="941070" cy="331470"/>
          </a:xfrm>
          <a:prstGeom prst="rect">
            <a:avLst/>
          </a:prstGeom>
          <a:noFill/>
        </p:spPr>
        <p:txBody>
          <a:bodyPr wrap="square" rtlCol="0">
            <a:noAutofit/>
          </a:bodyPr>
          <a:p>
            <a:pPr algn="l"/>
            <a:r>
              <a:rPr lang="en-US" altLang="zh-CN" sz="1000" b="1" dirty="0">
                <a:solidFill>
                  <a:schemeClr val="accent1">
                    <a:lumMod val="75000"/>
                  </a:schemeClr>
                </a:solidFill>
                <a:latin typeface="+mj-ea"/>
                <a:ea typeface="+mj-ea"/>
                <a:sym typeface="+mn-ea"/>
              </a:rPr>
              <a:t>Conclusion</a:t>
            </a:r>
            <a:endParaRPr kumimoji="0" lang="zh-CN" altLang="en-US" sz="10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sp>
        <p:nvSpPr>
          <p:cNvPr id="6" name="文本框 5"/>
          <p:cNvSpPr txBox="1"/>
          <p:nvPr/>
        </p:nvSpPr>
        <p:spPr>
          <a:xfrm>
            <a:off x="2234565" y="807085"/>
            <a:ext cx="7741285" cy="1383665"/>
          </a:xfrm>
          <a:prstGeom prst="rect">
            <a:avLst/>
          </a:prstGeom>
          <a:noFill/>
        </p:spPr>
        <p:txBody>
          <a:bodyPr wrap="square" rtlCol="0">
            <a:spAutoFit/>
          </a:bodyPr>
          <a:p>
            <a:pPr indent="457200">
              <a:lnSpc>
                <a:spcPct val="150000"/>
              </a:lnSpc>
            </a:pPr>
            <a:r>
              <a:rPr lang="en-US" altLang="zh-CN" sz="2000" b="1">
                <a:latin typeface="Times New Roman" panose="02020603050405020304" charset="0"/>
                <a:ea typeface="宋体" panose="02010600030101010101" pitchFamily="2" charset="-122"/>
                <a:cs typeface="Times New Roman" panose="02020603050405020304" charset="0"/>
              </a:rPr>
              <a:t>DiaVio: LLM-Empowered Diagnosis of Safety Violations in ADS 			   Simulation Testing</a:t>
            </a:r>
            <a:endParaRPr lang="en-US" altLang="zh-CN" sz="2000" b="1">
              <a:latin typeface="Times New Roman" panose="02020603050405020304" charset="0"/>
              <a:ea typeface="宋体" panose="02010600030101010101" pitchFamily="2" charset="-122"/>
              <a:cs typeface="Times New Roman" panose="02020603050405020304" charset="0"/>
            </a:endParaRPr>
          </a:p>
          <a:p>
            <a:pPr indent="457200" algn="ctr">
              <a:lnSpc>
                <a:spcPct val="150000"/>
              </a:lnSpc>
            </a:pPr>
            <a:r>
              <a:rPr lang="en-US" altLang="zh-CN" sz="1600" b="1">
                <a:latin typeface="Times New Roman" panose="02020603050405020304" charset="0"/>
                <a:ea typeface="宋体" panose="02010600030101010101" pitchFamily="2" charset="-122"/>
                <a:cs typeface="Times New Roman" panose="02020603050405020304" charset="0"/>
              </a:rPr>
              <a:t>ISSTA 2024,September 20th</a:t>
            </a:r>
            <a:endParaRPr lang="en-US" altLang="zh-CN" sz="1600" b="1">
              <a:latin typeface="Times New Roman" panose="02020603050405020304" charset="0"/>
              <a:ea typeface="宋体" panose="02010600030101010101" pitchFamily="2" charset="-122"/>
              <a:cs typeface="Times New Roman" panose="02020603050405020304" charset="0"/>
            </a:endParaRPr>
          </a:p>
        </p:txBody>
      </p:sp>
      <p:sp>
        <p:nvSpPr>
          <p:cNvPr id="5" name="圆角矩形 4"/>
          <p:cNvSpPr/>
          <p:nvPr/>
        </p:nvSpPr>
        <p:spPr>
          <a:xfrm>
            <a:off x="737235" y="2511425"/>
            <a:ext cx="1024890" cy="40322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nvSpPr>
        <p:spPr>
          <a:xfrm>
            <a:off x="788035" y="2499360"/>
            <a:ext cx="1294130" cy="355600"/>
          </a:xfrm>
          <a:prstGeom prst="rect">
            <a:avLst/>
          </a:prstGeom>
          <a:noFill/>
        </p:spPr>
        <p:txBody>
          <a:bodyPr wrap="square" rtlCol="0">
            <a:noAutofit/>
          </a:bodyPr>
          <a:p>
            <a:r>
              <a:rPr lang="en-US" altLang="zh-CN">
                <a:solidFill>
                  <a:schemeClr val="bg1"/>
                </a:solidFill>
              </a:rPr>
              <a:t>Pipeline</a:t>
            </a:r>
            <a:endParaRPr lang="en-US" altLang="zh-CN">
              <a:solidFill>
                <a:schemeClr val="bg1"/>
              </a:solidFill>
            </a:endParaRPr>
          </a:p>
        </p:txBody>
      </p:sp>
      <p:pic>
        <p:nvPicPr>
          <p:cNvPr id="8" name="图片 7"/>
          <p:cNvPicPr>
            <a:picLocks noChangeAspect="1"/>
          </p:cNvPicPr>
          <p:nvPr/>
        </p:nvPicPr>
        <p:blipFill>
          <a:blip r:embed="rId3"/>
          <a:stretch>
            <a:fillRect/>
          </a:stretch>
        </p:blipFill>
        <p:spPr>
          <a:xfrm>
            <a:off x="1782445" y="2531745"/>
            <a:ext cx="8899525" cy="388239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panose="020B0502040204020203" charset="-122"/>
              <a:ea typeface="微软雅黑 Light" panose="020B0502040204020203" charset="-122"/>
              <a:cs typeface="+mn-cs"/>
            </a:endParaRPr>
          </a:p>
        </p:txBody>
      </p:sp>
      <p:pic>
        <p:nvPicPr>
          <p:cNvPr id="41" name="图形 4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643821" y="98896"/>
            <a:ext cx="1251222" cy="347019"/>
          </a:xfrm>
          <a:prstGeom prst="rect">
            <a:avLst/>
          </a:prstGeom>
        </p:spPr>
      </p:pic>
      <p:grpSp>
        <p:nvGrpSpPr>
          <p:cNvPr id="38" name="组合 37"/>
          <p:cNvGrpSpPr/>
          <p:nvPr/>
        </p:nvGrpSpPr>
        <p:grpSpPr>
          <a:xfrm>
            <a:off x="141608" y="122555"/>
            <a:ext cx="4032246" cy="303530"/>
            <a:chOff x="5515858" y="112109"/>
            <a:chExt cx="4102005" cy="308753"/>
          </a:xfrm>
        </p:grpSpPr>
        <p:sp>
          <p:nvSpPr>
            <p:cNvPr id="39" name="矩形 38"/>
            <p:cNvSpPr/>
            <p:nvPr/>
          </p:nvSpPr>
          <p:spPr>
            <a:xfrm>
              <a:off x="6849818" y="112109"/>
              <a:ext cx="1186676" cy="308753"/>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0" name="文本框 39"/>
            <p:cNvSpPr txBox="1"/>
            <p:nvPr/>
          </p:nvSpPr>
          <p:spPr>
            <a:xfrm>
              <a:off x="6680572" y="119214"/>
              <a:ext cx="1558117" cy="249328"/>
            </a:xfrm>
            <a:prstGeom prst="rect">
              <a:avLst/>
            </a:prstGeom>
            <a:noFill/>
          </p:spPr>
          <p:txBody>
            <a:bodyPr wrap="square" rtlCol="0">
              <a:spAutoFit/>
            </a:bodyPr>
            <a:p>
              <a:pPr marL="0" marR="0" lvl="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bg1"/>
                  </a:solidFill>
                  <a:latin typeface="+mj-ea"/>
                  <a:ea typeface="+mj-ea"/>
                  <a:sym typeface="+mn-ea"/>
                </a:rPr>
                <a:t>Literature Review</a:t>
              </a:r>
              <a:endParaRPr kumimoji="0" lang="en-US" altLang="zh-CN" sz="1000" b="1" i="0" u="none" strike="noStrike" kern="1200" cap="none" spc="0" normalizeH="0" baseline="0" noProof="0" dirty="0">
                <a:ln>
                  <a:noFill/>
                </a:ln>
                <a:solidFill>
                  <a:schemeClr val="bg1"/>
                </a:solidFill>
                <a:effectLst/>
                <a:uLnTx/>
                <a:uFillTx/>
                <a:latin typeface="+mj-ea"/>
                <a:ea typeface="+mj-ea"/>
                <a:cs typeface="+mn-cs"/>
                <a:sym typeface="+mn-ea"/>
              </a:endParaRPr>
            </a:p>
          </p:txBody>
        </p:sp>
        <p:sp>
          <p:nvSpPr>
            <p:cNvPr id="42" name="文本框 41"/>
            <p:cNvSpPr txBox="1"/>
            <p:nvPr/>
          </p:nvSpPr>
          <p:spPr>
            <a:xfrm>
              <a:off x="5515858" y="129550"/>
              <a:ext cx="1235771" cy="249328"/>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chemeClr val="accent1">
                      <a:lumMod val="75000"/>
                    </a:schemeClr>
                  </a:solidFill>
                  <a:effectLst/>
                  <a:uLnTx/>
                  <a:uFillTx/>
                  <a:latin typeface="+mj-ea"/>
                  <a:ea typeface="+mj-ea"/>
                  <a:cs typeface="+mn-cs"/>
                  <a:sym typeface="+mn-ea"/>
                </a:rPr>
                <a:t>Introduction</a:t>
              </a:r>
              <a:endParaRPr kumimoji="0" lang="en-US" altLang="zh-CN" sz="1000" b="1" i="0" u="none" strike="noStrike" kern="1200" cap="none" spc="0" normalizeH="0" baseline="0" noProof="0" dirty="0">
                <a:ln>
                  <a:noFill/>
                </a:ln>
                <a:solidFill>
                  <a:schemeClr val="accent1">
                    <a:lumMod val="75000"/>
                  </a:schemeClr>
                </a:solidFill>
                <a:effectLst/>
                <a:uLnTx/>
                <a:uFillTx/>
                <a:latin typeface="+mj-ea"/>
                <a:ea typeface="+mj-ea"/>
                <a:cs typeface="+mn-cs"/>
                <a:sym typeface="+mn-ea"/>
              </a:endParaRPr>
            </a:p>
          </p:txBody>
        </p:sp>
        <p:sp>
          <p:nvSpPr>
            <p:cNvPr id="43" name="文本框 42"/>
            <p:cNvSpPr txBox="1"/>
            <p:nvPr/>
          </p:nvSpPr>
          <p:spPr>
            <a:xfrm>
              <a:off x="7900833" y="119860"/>
              <a:ext cx="1717030" cy="249328"/>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accent1">
                      <a:lumMod val="75000"/>
                    </a:schemeClr>
                  </a:solidFill>
                  <a:latin typeface="+mj-ea"/>
                  <a:ea typeface="+mj-ea"/>
                  <a:sym typeface="+mn-ea"/>
                </a:rPr>
                <a:t>Key Technologies</a:t>
              </a:r>
              <a:endParaRPr kumimoji="0" lang="zh-CN" altLang="en-US" sz="10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grpSp>
          <p:nvGrpSpPr>
            <p:cNvPr id="44" name="组合 43"/>
            <p:cNvGrpSpPr/>
            <p:nvPr/>
          </p:nvGrpSpPr>
          <p:grpSpPr>
            <a:xfrm>
              <a:off x="6791404" y="159486"/>
              <a:ext cx="2629145" cy="209852"/>
              <a:chOff x="6358270" y="115009"/>
              <a:chExt cx="2629145" cy="307494"/>
            </a:xfrm>
          </p:grpSpPr>
          <p:cxnSp>
            <p:nvCxnSpPr>
              <p:cNvPr id="45" name="直接连接符 44"/>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765490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8987415"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48" name="文本框 47"/>
          <p:cNvSpPr txBox="1"/>
          <p:nvPr/>
        </p:nvSpPr>
        <p:spPr>
          <a:xfrm>
            <a:off x="3862070" y="139700"/>
            <a:ext cx="1469390" cy="331470"/>
          </a:xfrm>
          <a:prstGeom prst="rect">
            <a:avLst/>
          </a:prstGeom>
          <a:noFill/>
        </p:spPr>
        <p:txBody>
          <a:bodyPr wrap="square" rtlCol="0">
            <a:noAutofit/>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accent1">
                    <a:lumMod val="75000"/>
                  </a:schemeClr>
                </a:solidFill>
                <a:latin typeface="+mj-ea"/>
                <a:ea typeface="+mj-ea"/>
                <a:sym typeface="+mn-ea"/>
              </a:rPr>
              <a:t>Future Direction</a:t>
            </a:r>
            <a:endParaRPr kumimoji="0" lang="zh-CN" altLang="en-US" sz="10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cxnSp>
        <p:nvCxnSpPr>
          <p:cNvPr id="3" name="直接连接符 2"/>
          <p:cNvCxnSpPr/>
          <p:nvPr/>
        </p:nvCxnSpPr>
        <p:spPr>
          <a:xfrm>
            <a:off x="5201652" y="169131"/>
            <a:ext cx="0" cy="20630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232400" y="134620"/>
            <a:ext cx="941070" cy="331470"/>
          </a:xfrm>
          <a:prstGeom prst="rect">
            <a:avLst/>
          </a:prstGeom>
          <a:noFill/>
        </p:spPr>
        <p:txBody>
          <a:bodyPr wrap="square" rtlCol="0">
            <a:noAutofit/>
          </a:bodyPr>
          <a:p>
            <a:pPr algn="l"/>
            <a:r>
              <a:rPr lang="en-US" altLang="zh-CN" sz="1000" b="1" dirty="0">
                <a:solidFill>
                  <a:schemeClr val="accent1">
                    <a:lumMod val="75000"/>
                  </a:schemeClr>
                </a:solidFill>
                <a:latin typeface="+mj-ea"/>
                <a:ea typeface="+mj-ea"/>
                <a:sym typeface="+mn-ea"/>
              </a:rPr>
              <a:t>Conclusion</a:t>
            </a:r>
            <a:endParaRPr kumimoji="0" lang="zh-CN" altLang="en-US" sz="10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sp>
        <p:nvSpPr>
          <p:cNvPr id="6" name="文本框 5"/>
          <p:cNvSpPr txBox="1"/>
          <p:nvPr/>
        </p:nvSpPr>
        <p:spPr>
          <a:xfrm>
            <a:off x="2234565" y="807085"/>
            <a:ext cx="7741285" cy="1153160"/>
          </a:xfrm>
          <a:prstGeom prst="rect">
            <a:avLst/>
          </a:prstGeom>
          <a:noFill/>
        </p:spPr>
        <p:txBody>
          <a:bodyPr wrap="square" rtlCol="0">
            <a:spAutoFit/>
          </a:bodyPr>
          <a:p>
            <a:pPr indent="457200" algn="ctr">
              <a:lnSpc>
                <a:spcPct val="150000"/>
              </a:lnSpc>
            </a:pPr>
            <a:r>
              <a:rPr lang="en-US" altLang="zh-CN" sz="1600" b="1">
                <a:latin typeface="Times New Roman" panose="02020603050405020304" charset="0"/>
                <a:ea typeface="宋体" panose="02010600030101010101" pitchFamily="2" charset="-122"/>
                <a:cs typeface="Times New Roman" panose="02020603050405020304" charset="0"/>
              </a:rPr>
              <a:t>DiaVio: LLM-Empowered Diagnosis of Safety Violations in ADS 		  Simulation Testing</a:t>
            </a:r>
            <a:endParaRPr lang="en-US" altLang="zh-CN" sz="1600" b="1">
              <a:latin typeface="Times New Roman" panose="02020603050405020304" charset="0"/>
              <a:ea typeface="宋体" panose="02010600030101010101" pitchFamily="2" charset="-122"/>
              <a:cs typeface="Times New Roman" panose="02020603050405020304" charset="0"/>
            </a:endParaRPr>
          </a:p>
          <a:p>
            <a:pPr indent="457200" algn="ctr">
              <a:lnSpc>
                <a:spcPct val="150000"/>
              </a:lnSpc>
            </a:pPr>
            <a:r>
              <a:rPr lang="en-US" altLang="zh-CN" sz="1400" b="1">
                <a:latin typeface="Times New Roman" panose="02020603050405020304" charset="0"/>
                <a:ea typeface="宋体" panose="02010600030101010101" pitchFamily="2" charset="-122"/>
                <a:cs typeface="Times New Roman" panose="02020603050405020304" charset="0"/>
              </a:rPr>
              <a:t>ISSTA 2024,September 20th</a:t>
            </a:r>
            <a:endParaRPr lang="en-US" altLang="zh-CN" sz="1400" b="1">
              <a:latin typeface="Times New Roman" panose="02020603050405020304" charset="0"/>
              <a:ea typeface="宋体" panose="02010600030101010101" pitchFamily="2" charset="-122"/>
              <a:cs typeface="Times New Roman" panose="02020603050405020304" charset="0"/>
            </a:endParaRPr>
          </a:p>
        </p:txBody>
      </p:sp>
      <p:sp>
        <p:nvSpPr>
          <p:cNvPr id="9" name="圆角矩形 8"/>
          <p:cNvSpPr/>
          <p:nvPr/>
        </p:nvSpPr>
        <p:spPr>
          <a:xfrm>
            <a:off x="346710" y="1824355"/>
            <a:ext cx="1344930" cy="40322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nvSpPr>
        <p:spPr>
          <a:xfrm>
            <a:off x="397510" y="1812290"/>
            <a:ext cx="1294130" cy="355600"/>
          </a:xfrm>
          <a:prstGeom prst="rect">
            <a:avLst/>
          </a:prstGeom>
          <a:noFill/>
        </p:spPr>
        <p:txBody>
          <a:bodyPr wrap="square" rtlCol="0">
            <a:noAutofit/>
          </a:bodyPr>
          <a:p>
            <a:r>
              <a:rPr lang="en-US" altLang="zh-CN">
                <a:solidFill>
                  <a:schemeClr val="bg1"/>
                </a:solidFill>
              </a:rPr>
              <a:t>Experiment</a:t>
            </a:r>
            <a:endParaRPr lang="en-US" altLang="zh-CN">
              <a:solidFill>
                <a:schemeClr val="bg1"/>
              </a:solidFill>
            </a:endParaRPr>
          </a:p>
        </p:txBody>
      </p:sp>
      <p:pic>
        <p:nvPicPr>
          <p:cNvPr id="11" name="图片 10"/>
          <p:cNvPicPr>
            <a:picLocks noChangeAspect="1"/>
          </p:cNvPicPr>
          <p:nvPr/>
        </p:nvPicPr>
        <p:blipFill>
          <a:blip r:embed="rId3"/>
          <a:stretch>
            <a:fillRect/>
          </a:stretch>
        </p:blipFill>
        <p:spPr>
          <a:xfrm>
            <a:off x="788670" y="2592070"/>
            <a:ext cx="4625340" cy="1158240"/>
          </a:xfrm>
          <a:prstGeom prst="rect">
            <a:avLst/>
          </a:prstGeom>
        </p:spPr>
      </p:pic>
      <p:pic>
        <p:nvPicPr>
          <p:cNvPr id="12" name="图片 11"/>
          <p:cNvPicPr>
            <a:picLocks noChangeAspect="1"/>
          </p:cNvPicPr>
          <p:nvPr/>
        </p:nvPicPr>
        <p:blipFill>
          <a:blip r:embed="rId4"/>
          <a:stretch>
            <a:fillRect/>
          </a:stretch>
        </p:blipFill>
        <p:spPr>
          <a:xfrm>
            <a:off x="839470" y="3770630"/>
            <a:ext cx="4518025" cy="1503680"/>
          </a:xfrm>
          <a:prstGeom prst="rect">
            <a:avLst/>
          </a:prstGeom>
        </p:spPr>
      </p:pic>
      <p:pic>
        <p:nvPicPr>
          <p:cNvPr id="13" name="图片 12"/>
          <p:cNvPicPr>
            <a:picLocks noChangeAspect="1"/>
          </p:cNvPicPr>
          <p:nvPr/>
        </p:nvPicPr>
        <p:blipFill>
          <a:blip r:embed="rId5"/>
          <a:stretch>
            <a:fillRect/>
          </a:stretch>
        </p:blipFill>
        <p:spPr>
          <a:xfrm>
            <a:off x="839470" y="5294630"/>
            <a:ext cx="4492625" cy="1457960"/>
          </a:xfrm>
          <a:prstGeom prst="rect">
            <a:avLst/>
          </a:prstGeom>
        </p:spPr>
      </p:pic>
      <p:sp>
        <p:nvSpPr>
          <p:cNvPr id="15" name="文本框 14"/>
          <p:cNvSpPr txBox="1"/>
          <p:nvPr/>
        </p:nvSpPr>
        <p:spPr>
          <a:xfrm>
            <a:off x="5487670" y="2486660"/>
            <a:ext cx="6407150" cy="3969385"/>
          </a:xfrm>
          <a:prstGeom prst="rect">
            <a:avLst/>
          </a:prstGeom>
          <a:noFill/>
        </p:spPr>
        <p:txBody>
          <a:bodyPr wrap="square" rtlCol="0">
            <a:spAutoFit/>
          </a:bodyPr>
          <a:p>
            <a:pPr indent="0">
              <a:lnSpc>
                <a:spcPct val="150000"/>
              </a:lnSpc>
            </a:pPr>
            <a:r>
              <a:rPr lang="en-US" altLang="zh-CN" sz="1400" b="1">
                <a:latin typeface="宋体" panose="02010600030101010101" pitchFamily="2" charset="-122"/>
                <a:ea typeface="宋体" panose="02010600030101010101" pitchFamily="2" charset="-122"/>
                <a:cs typeface="宋体" panose="02010600030101010101" pitchFamily="2" charset="-122"/>
              </a:rPr>
              <a:t>DiaVio</a:t>
            </a:r>
            <a:r>
              <a:rPr lang="zh-CN" altLang="en-US" sz="1400" b="1">
                <a:latin typeface="宋体" panose="02010600030101010101" pitchFamily="2" charset="-122"/>
                <a:ea typeface="宋体" panose="02010600030101010101" pitchFamily="2" charset="-122"/>
                <a:cs typeface="宋体" panose="02010600030101010101" pitchFamily="2" charset="-122"/>
              </a:rPr>
              <a:t>与手动诊断的比较：</a:t>
            </a:r>
            <a:endParaRPr lang="en-US" altLang="zh-CN" sz="1400" b="1">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r>
              <a:rPr lang="zh-CN" altLang="en-US" sz="1400">
                <a:latin typeface="宋体" panose="02010600030101010101" pitchFamily="2" charset="-122"/>
                <a:ea typeface="宋体" panose="02010600030101010101" pitchFamily="2" charset="-122"/>
                <a:cs typeface="宋体" panose="02010600030101010101" pitchFamily="2" charset="-122"/>
              </a:rPr>
              <a:t>责任确定（</a:t>
            </a:r>
            <a:r>
              <a:rPr lang="en-US" altLang="zh-CN" sz="1400">
                <a:latin typeface="宋体" panose="02010600030101010101" pitchFamily="2" charset="-122"/>
                <a:ea typeface="宋体" panose="02010600030101010101" pitchFamily="2" charset="-122"/>
                <a:cs typeface="宋体" panose="02010600030101010101" pitchFamily="2" charset="-122"/>
              </a:rPr>
              <a:t>Liability Determination Task</a:t>
            </a:r>
            <a:r>
              <a:rPr lang="zh-CN" altLang="en-US" sz="1400">
                <a:latin typeface="宋体" panose="02010600030101010101" pitchFamily="2" charset="-122"/>
                <a:ea typeface="宋体" panose="02010600030101010101" pitchFamily="2" charset="-122"/>
                <a:cs typeface="宋体" panose="02010600030101010101" pitchFamily="2" charset="-122"/>
              </a:rPr>
              <a:t>）：</a:t>
            </a:r>
            <a:r>
              <a:rPr lang="zh-CN" altLang="en-US" sz="1400">
                <a:latin typeface="宋体" panose="02010600030101010101" pitchFamily="2" charset="-122"/>
                <a:ea typeface="宋体" panose="02010600030101010101" pitchFamily="2" charset="-122"/>
                <a:cs typeface="宋体" panose="02010600030101010101" pitchFamily="2" charset="-122"/>
              </a:rPr>
              <a:t>图一显示</a:t>
            </a:r>
            <a:r>
              <a:rPr lang="en-US" altLang="zh-CN" sz="1400">
                <a:latin typeface="宋体" panose="02010600030101010101" pitchFamily="2" charset="-122"/>
                <a:ea typeface="宋体" panose="02010600030101010101" pitchFamily="2" charset="-122"/>
                <a:cs typeface="宋体" panose="02010600030101010101" pitchFamily="2" charset="-122"/>
              </a:rPr>
              <a:t>DiaVio</a:t>
            </a:r>
            <a:r>
              <a:rPr lang="zh-CN" altLang="en-US" sz="1400">
                <a:latin typeface="宋体" panose="02010600030101010101" pitchFamily="2" charset="-122"/>
                <a:ea typeface="宋体" panose="02010600030101010101" pitchFamily="2" charset="-122"/>
                <a:cs typeface="宋体" panose="02010600030101010101" pitchFamily="2" charset="-122"/>
              </a:rPr>
              <a:t>在识别责任方面与手动方法相比，结果相当接近，尤其是在使用</a:t>
            </a:r>
            <a:r>
              <a:rPr lang="en-US" altLang="zh-CN" sz="1400">
                <a:latin typeface="宋体" panose="02010600030101010101" pitchFamily="2" charset="-122"/>
                <a:ea typeface="宋体" panose="02010600030101010101" pitchFamily="2" charset="-122"/>
                <a:cs typeface="宋体" panose="02010600030101010101" pitchFamily="2" charset="-122"/>
              </a:rPr>
              <a:t>AV-Fuzzer</a:t>
            </a:r>
            <a:r>
              <a:rPr lang="zh-CN" altLang="en-US" sz="1400">
                <a:latin typeface="宋体" panose="02010600030101010101" pitchFamily="2" charset="-122"/>
                <a:ea typeface="宋体" panose="02010600030101010101" pitchFamily="2" charset="-122"/>
                <a:cs typeface="宋体" panose="02010600030101010101" pitchFamily="2" charset="-122"/>
              </a:rPr>
              <a:t>时，</a:t>
            </a:r>
            <a:r>
              <a:rPr lang="en-US" altLang="zh-CN" sz="1400">
                <a:latin typeface="宋体" panose="02010600030101010101" pitchFamily="2" charset="-122"/>
                <a:ea typeface="宋体" panose="02010600030101010101" pitchFamily="2" charset="-122"/>
                <a:cs typeface="宋体" panose="02010600030101010101" pitchFamily="2" charset="-122"/>
              </a:rPr>
              <a:t>DiaVio</a:t>
            </a:r>
            <a:r>
              <a:rPr lang="zh-CN" altLang="en-US" sz="1400">
                <a:latin typeface="宋体" panose="02010600030101010101" pitchFamily="2" charset="-122"/>
                <a:ea typeface="宋体" panose="02010600030101010101" pitchFamily="2" charset="-122"/>
                <a:cs typeface="宋体" panose="02010600030101010101" pitchFamily="2" charset="-122"/>
              </a:rPr>
              <a:t>在确定</a:t>
            </a:r>
            <a:r>
              <a:rPr lang="en-US" altLang="zh-CN" sz="1400">
                <a:latin typeface="宋体" panose="02010600030101010101" pitchFamily="2" charset="-122"/>
                <a:ea typeface="宋体" panose="02010600030101010101" pitchFamily="2" charset="-122"/>
                <a:cs typeface="宋体" panose="02010600030101010101" pitchFamily="2" charset="-122"/>
              </a:rPr>
              <a:t>EGO</a:t>
            </a:r>
            <a:r>
              <a:rPr lang="zh-CN" altLang="en-US" sz="1400">
                <a:latin typeface="宋体" panose="02010600030101010101" pitchFamily="2" charset="-122"/>
                <a:ea typeface="宋体" panose="02010600030101010101" pitchFamily="2" charset="-122"/>
                <a:cs typeface="宋体" panose="02010600030101010101" pitchFamily="2" charset="-122"/>
              </a:rPr>
              <a:t>车辆责任的次数接近手动诊断。这表明</a:t>
            </a:r>
            <a:r>
              <a:rPr lang="en-US" altLang="zh-CN" sz="1400">
                <a:latin typeface="宋体" panose="02010600030101010101" pitchFamily="2" charset="-122"/>
                <a:ea typeface="宋体" panose="02010600030101010101" pitchFamily="2" charset="-122"/>
                <a:cs typeface="宋体" panose="02010600030101010101" pitchFamily="2" charset="-122"/>
              </a:rPr>
              <a:t>DiaVio</a:t>
            </a:r>
            <a:r>
              <a:rPr lang="zh-CN" altLang="en-US" sz="1400">
                <a:latin typeface="宋体" panose="02010600030101010101" pitchFamily="2" charset="-122"/>
                <a:ea typeface="宋体" panose="02010600030101010101" pitchFamily="2" charset="-122"/>
                <a:cs typeface="宋体" panose="02010600030101010101" pitchFamily="2" charset="-122"/>
              </a:rPr>
              <a:t>在自动确定交通事故责任方面的有效性。</a:t>
            </a:r>
            <a:endParaRPr lang="zh-CN" altLang="en-US" sz="1400">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r>
              <a:rPr lang="zh-CN" altLang="en-US" sz="1400">
                <a:latin typeface="宋体" panose="02010600030101010101" pitchFamily="2" charset="-122"/>
                <a:ea typeface="宋体" panose="02010600030101010101" pitchFamily="2" charset="-122"/>
                <a:cs typeface="宋体" panose="02010600030101010101" pitchFamily="2" charset="-122"/>
              </a:rPr>
              <a:t>事故分类（</a:t>
            </a:r>
            <a:r>
              <a:rPr lang="en-US" altLang="zh-CN" sz="1400">
                <a:latin typeface="宋体" panose="02010600030101010101" pitchFamily="2" charset="-122"/>
                <a:ea typeface="宋体" panose="02010600030101010101" pitchFamily="2" charset="-122"/>
                <a:cs typeface="宋体" panose="02010600030101010101" pitchFamily="2" charset="-122"/>
              </a:rPr>
              <a:t>Crash Classification Task</a:t>
            </a:r>
            <a:r>
              <a:rPr lang="zh-CN" altLang="en-US" sz="1400">
                <a:latin typeface="宋体" panose="02010600030101010101" pitchFamily="2" charset="-122"/>
                <a:ea typeface="宋体" panose="02010600030101010101" pitchFamily="2" charset="-122"/>
                <a:cs typeface="宋体" panose="02010600030101010101" pitchFamily="2" charset="-122"/>
              </a:rPr>
              <a:t>）：</a:t>
            </a:r>
            <a:r>
              <a:rPr lang="zh-CN" altLang="en-US" sz="1400">
                <a:latin typeface="宋体" panose="02010600030101010101" pitchFamily="2" charset="-122"/>
                <a:ea typeface="宋体" panose="02010600030101010101" pitchFamily="2" charset="-122"/>
                <a:cs typeface="宋体" panose="02010600030101010101" pitchFamily="2" charset="-122"/>
              </a:rPr>
              <a:t>图二揭示了</a:t>
            </a:r>
            <a:r>
              <a:rPr lang="en-US" altLang="zh-CN" sz="1400">
                <a:latin typeface="宋体" panose="02010600030101010101" pitchFamily="2" charset="-122"/>
                <a:ea typeface="宋体" panose="02010600030101010101" pitchFamily="2" charset="-122"/>
                <a:cs typeface="宋体" panose="02010600030101010101" pitchFamily="2" charset="-122"/>
              </a:rPr>
              <a:t>DiaVio</a:t>
            </a:r>
            <a:r>
              <a:rPr lang="zh-CN" altLang="en-US" sz="1400">
                <a:latin typeface="宋体" panose="02010600030101010101" pitchFamily="2" charset="-122"/>
                <a:ea typeface="宋体" panose="02010600030101010101" pitchFamily="2" charset="-122"/>
                <a:cs typeface="宋体" panose="02010600030101010101" pitchFamily="2" charset="-122"/>
              </a:rPr>
              <a:t>在分类事故类型方面与手动方法相比的性能。</a:t>
            </a:r>
            <a:r>
              <a:rPr lang="en-US" altLang="zh-CN" sz="1400">
                <a:latin typeface="宋体" panose="02010600030101010101" pitchFamily="2" charset="-122"/>
                <a:ea typeface="宋体" panose="02010600030101010101" pitchFamily="2" charset="-122"/>
                <a:cs typeface="宋体" panose="02010600030101010101" pitchFamily="2" charset="-122"/>
              </a:rPr>
              <a:t>DiaVio</a:t>
            </a:r>
            <a:r>
              <a:rPr lang="zh-CN" altLang="en-US" sz="1400">
                <a:latin typeface="宋体" panose="02010600030101010101" pitchFamily="2" charset="-122"/>
                <a:ea typeface="宋体" panose="02010600030101010101" pitchFamily="2" charset="-122"/>
                <a:cs typeface="宋体" panose="02010600030101010101" pitchFamily="2" charset="-122"/>
              </a:rPr>
              <a:t>能够有效地识别多种事故类型，如追尾和侧面撞击，表现与手动分类相当。</a:t>
            </a:r>
            <a:endParaRPr lang="zh-CN" altLang="en-US" sz="1400">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zh-CN" altLang="en-US" sz="1400" b="1">
                <a:latin typeface="宋体" panose="02010600030101010101" pitchFamily="2" charset="-122"/>
                <a:ea typeface="宋体" panose="02010600030101010101" pitchFamily="2" charset="-122"/>
                <a:cs typeface="宋体" panose="02010600030101010101" pitchFamily="2" charset="-122"/>
              </a:rPr>
              <a:t>事故类型识别的准确性</a:t>
            </a:r>
            <a:r>
              <a:rPr lang="zh-CN" altLang="en-US" sz="1400">
                <a:latin typeface="宋体" panose="02010600030101010101" pitchFamily="2" charset="-122"/>
                <a:ea typeface="宋体" panose="02010600030101010101" pitchFamily="2" charset="-122"/>
                <a:cs typeface="宋体" panose="02010600030101010101" pitchFamily="2" charset="-122"/>
              </a:rPr>
              <a:t>：</a:t>
            </a:r>
            <a:endParaRPr lang="zh-CN" altLang="en-US" sz="1400">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r>
              <a:rPr lang="zh-CN" altLang="en-US" sz="1400">
                <a:latin typeface="宋体" panose="02010600030101010101" pitchFamily="2" charset="-122"/>
                <a:ea typeface="宋体" panose="02010600030101010101" pitchFamily="2" charset="-122"/>
                <a:cs typeface="宋体" panose="02010600030101010101" pitchFamily="2" charset="-122"/>
              </a:rPr>
              <a:t>图三详细比较了</a:t>
            </a:r>
            <a:r>
              <a:rPr lang="en-US" altLang="zh-CN" sz="1400">
                <a:latin typeface="宋体" panose="02010600030101010101" pitchFamily="2" charset="-122"/>
                <a:ea typeface="宋体" panose="02010600030101010101" pitchFamily="2" charset="-122"/>
                <a:cs typeface="宋体" panose="02010600030101010101" pitchFamily="2" charset="-122"/>
              </a:rPr>
              <a:t>DiaVio</a:t>
            </a:r>
            <a:r>
              <a:rPr lang="zh-CN" altLang="en-US" sz="1400">
                <a:latin typeface="宋体" panose="02010600030101010101" pitchFamily="2" charset="-122"/>
                <a:ea typeface="宋体" panose="02010600030101010101" pitchFamily="2" charset="-122"/>
                <a:cs typeface="宋体" panose="02010600030101010101" pitchFamily="2" charset="-122"/>
              </a:rPr>
              <a:t>在不同事故类型中的预测精度（</a:t>
            </a:r>
            <a:r>
              <a:rPr lang="en-US" altLang="zh-CN" sz="1400">
                <a:latin typeface="宋体" panose="02010600030101010101" pitchFamily="2" charset="-122"/>
                <a:ea typeface="宋体" panose="02010600030101010101" pitchFamily="2" charset="-122"/>
                <a:cs typeface="宋体" panose="02010600030101010101" pitchFamily="2" charset="-122"/>
              </a:rPr>
              <a:t>Precision</a:t>
            </a:r>
            <a:r>
              <a:rPr lang="zh-CN" altLang="en-US" sz="1400">
                <a:latin typeface="宋体" panose="02010600030101010101" pitchFamily="2" charset="-122"/>
                <a:ea typeface="宋体" panose="02010600030101010101" pitchFamily="2" charset="-122"/>
                <a:cs typeface="宋体" panose="02010600030101010101" pitchFamily="2" charset="-122"/>
              </a:rPr>
              <a:t>），召回率（</a:t>
            </a:r>
            <a:r>
              <a:rPr lang="en-US" altLang="zh-CN" sz="1400">
                <a:latin typeface="宋体" panose="02010600030101010101" pitchFamily="2" charset="-122"/>
                <a:ea typeface="宋体" panose="02010600030101010101" pitchFamily="2" charset="-122"/>
                <a:cs typeface="宋体" panose="02010600030101010101" pitchFamily="2" charset="-122"/>
              </a:rPr>
              <a:t>Recall</a:t>
            </a:r>
            <a:r>
              <a:rPr lang="zh-CN" altLang="en-US" sz="1400">
                <a:latin typeface="宋体" panose="02010600030101010101" pitchFamily="2" charset="-122"/>
                <a:ea typeface="宋体" panose="02010600030101010101" pitchFamily="2" charset="-122"/>
                <a:cs typeface="宋体" panose="02010600030101010101" pitchFamily="2" charset="-122"/>
              </a:rPr>
              <a:t>），和准确性（</a:t>
            </a:r>
            <a:r>
              <a:rPr lang="en-US" altLang="zh-CN" sz="1400">
                <a:latin typeface="宋体" panose="02010600030101010101" pitchFamily="2" charset="-122"/>
                <a:ea typeface="宋体" panose="02010600030101010101" pitchFamily="2" charset="-122"/>
                <a:cs typeface="宋体" panose="02010600030101010101" pitchFamily="2" charset="-122"/>
              </a:rPr>
              <a:t>Accuracy</a:t>
            </a:r>
            <a:r>
              <a:rPr lang="zh-CN" altLang="en-US" sz="1400">
                <a:latin typeface="宋体" panose="02010600030101010101" pitchFamily="2" charset="-122"/>
                <a:ea typeface="宋体" panose="02010600030101010101" pitchFamily="2" charset="-122"/>
                <a:cs typeface="宋体" panose="02010600030101010101" pitchFamily="2" charset="-122"/>
              </a:rPr>
              <a:t>）。</a:t>
            </a:r>
            <a:r>
              <a:rPr lang="en-US" altLang="zh-CN" sz="1400">
                <a:latin typeface="宋体" panose="02010600030101010101" pitchFamily="2" charset="-122"/>
                <a:ea typeface="宋体" panose="02010600030101010101" pitchFamily="2" charset="-122"/>
                <a:cs typeface="宋体" panose="02010600030101010101" pitchFamily="2" charset="-122"/>
              </a:rPr>
              <a:t>DiaVio</a:t>
            </a:r>
            <a:r>
              <a:rPr lang="zh-CN" altLang="en-US" sz="1400">
                <a:latin typeface="宋体" panose="02010600030101010101" pitchFamily="2" charset="-122"/>
                <a:ea typeface="宋体" panose="02010600030101010101" pitchFamily="2" charset="-122"/>
                <a:cs typeface="宋体" panose="02010600030101010101" pitchFamily="2" charset="-122"/>
              </a:rPr>
              <a:t>在大多数事故类型中表现出高准确性，尤其是在识别追尾和侧面撞击事故时，显示出高预测精度和召回率</a:t>
            </a:r>
            <a:endParaRPr lang="zh-CN" altLang="en-US" sz="1400">
              <a:latin typeface="宋体" panose="02010600030101010101" pitchFamily="2" charset="-122"/>
              <a:ea typeface="宋体" panose="02010600030101010101" pitchFamily="2" charset="-122"/>
              <a:cs typeface="宋体" panose="02010600030101010101" pitchFamily="2" charset="-122"/>
            </a:endParaRPr>
          </a:p>
        </p:txBody>
      </p:sp>
      <p:sp>
        <p:nvSpPr>
          <p:cNvPr id="16" name="文本框 15"/>
          <p:cNvSpPr txBox="1"/>
          <p:nvPr/>
        </p:nvSpPr>
        <p:spPr>
          <a:xfrm>
            <a:off x="316230" y="3416935"/>
            <a:ext cx="665480" cy="306705"/>
          </a:xfrm>
          <a:prstGeom prst="rect">
            <a:avLst/>
          </a:prstGeom>
          <a:noFill/>
        </p:spPr>
        <p:txBody>
          <a:bodyPr wrap="square" rtlCol="0">
            <a:spAutoFit/>
          </a:bodyPr>
          <a:p>
            <a:r>
              <a:rPr lang="zh-CN" altLang="en-US" sz="1400"/>
              <a:t>图一</a:t>
            </a:r>
            <a:endParaRPr lang="zh-CN" altLang="en-US" sz="1400"/>
          </a:p>
        </p:txBody>
      </p:sp>
      <p:sp>
        <p:nvSpPr>
          <p:cNvPr id="17" name="文本框 16"/>
          <p:cNvSpPr txBox="1"/>
          <p:nvPr/>
        </p:nvSpPr>
        <p:spPr>
          <a:xfrm>
            <a:off x="346710" y="4958715"/>
            <a:ext cx="665480" cy="306705"/>
          </a:xfrm>
          <a:prstGeom prst="rect">
            <a:avLst/>
          </a:prstGeom>
          <a:noFill/>
        </p:spPr>
        <p:txBody>
          <a:bodyPr wrap="square" rtlCol="0">
            <a:spAutoFit/>
          </a:bodyPr>
          <a:p>
            <a:r>
              <a:rPr lang="zh-CN" altLang="en-US" sz="1400"/>
              <a:t>图</a:t>
            </a:r>
            <a:r>
              <a:rPr lang="zh-CN" altLang="en-US" sz="1400"/>
              <a:t>二</a:t>
            </a:r>
            <a:endParaRPr lang="zh-CN" altLang="en-US" sz="1400"/>
          </a:p>
        </p:txBody>
      </p:sp>
      <p:sp>
        <p:nvSpPr>
          <p:cNvPr id="18" name="文本框 17"/>
          <p:cNvSpPr txBox="1"/>
          <p:nvPr/>
        </p:nvSpPr>
        <p:spPr>
          <a:xfrm>
            <a:off x="392430" y="6464935"/>
            <a:ext cx="665480" cy="306705"/>
          </a:xfrm>
          <a:prstGeom prst="rect">
            <a:avLst/>
          </a:prstGeom>
          <a:noFill/>
        </p:spPr>
        <p:txBody>
          <a:bodyPr wrap="square" rtlCol="0">
            <a:spAutoFit/>
          </a:bodyPr>
          <a:p>
            <a:r>
              <a:rPr lang="zh-CN" altLang="en-US" sz="1400"/>
              <a:t>图</a:t>
            </a:r>
            <a:r>
              <a:rPr lang="zh-CN" altLang="en-US" sz="1400"/>
              <a:t>三</a:t>
            </a:r>
            <a:endParaRPr lang="zh-CN" altLang="en-US" sz="140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panose="020B0502040204020203" charset="-122"/>
              <a:ea typeface="微软雅黑 Light" panose="020B0502040204020203" charset="-122"/>
              <a:cs typeface="+mn-cs"/>
            </a:endParaRPr>
          </a:p>
        </p:txBody>
      </p:sp>
      <p:pic>
        <p:nvPicPr>
          <p:cNvPr id="41" name="图形 4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645775" y="99060"/>
            <a:ext cx="1250950" cy="346710"/>
          </a:xfrm>
          <a:prstGeom prst="rect">
            <a:avLst/>
          </a:prstGeom>
        </p:spPr>
      </p:pic>
      <p:pic>
        <p:nvPicPr>
          <p:cNvPr id="3" name="图片 2" descr="蓝色的天空&#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932305" y="2093595"/>
            <a:ext cx="6377940" cy="3153410"/>
          </a:xfrm>
          <a:prstGeom prst="rect">
            <a:avLst/>
          </a:prstGeom>
        </p:spPr>
      </p:pic>
      <p:sp>
        <p:nvSpPr>
          <p:cNvPr id="4" name="文本框 3"/>
          <p:cNvSpPr txBox="1"/>
          <p:nvPr/>
        </p:nvSpPr>
        <p:spPr>
          <a:xfrm>
            <a:off x="3130550" y="2581275"/>
            <a:ext cx="954405" cy="1783080"/>
          </a:xfrm>
          <a:prstGeom prst="rect">
            <a:avLst/>
          </a:prstGeom>
          <a:noFill/>
        </p:spPr>
        <p:txBody>
          <a:bodyPr wrap="none" rtlCol="0">
            <a:noAutofit/>
          </a:bodyPr>
          <a:lstStyle>
            <a:defPPr>
              <a:defRPr lang="zh-CN"/>
            </a:defPPr>
            <a:lvl1pPr algn="ctr">
              <a:defRPr sz="6000" b="1">
                <a:ln w="12700">
                  <a:solidFill>
                    <a:schemeClr val="tx1"/>
                  </a:solidFill>
                </a:ln>
                <a:solidFill>
                  <a:schemeClr val="accent1"/>
                </a:solidFill>
                <a:effectLst>
                  <a:outerShdw blurRad="50800" dist="38100" dir="5400000" algn="t" rotWithShape="0">
                    <a:schemeClr val="accent1">
                      <a:lumMod val="75000"/>
                      <a:alpha val="40000"/>
                    </a:schemeClr>
                  </a:outerShdw>
                </a:effectLst>
                <a:latin typeface="+mj-ea"/>
                <a:ea typeface="+mj-ea"/>
              </a:defRPr>
            </a:lvl1pPr>
          </a:lstStyle>
          <a:p>
            <a:r>
              <a:rPr lang="zh-CN" altLang="en-US" dirty="0"/>
              <a:t>目</a:t>
            </a:r>
            <a:endParaRPr lang="en-US" altLang="zh-CN" dirty="0"/>
          </a:p>
          <a:p>
            <a:r>
              <a:rPr lang="zh-CN" altLang="en-US" dirty="0"/>
              <a:t>录</a:t>
            </a:r>
            <a:endParaRPr lang="zh-CN" altLang="en-US" dirty="0"/>
          </a:p>
        </p:txBody>
      </p:sp>
      <p:sp>
        <p:nvSpPr>
          <p:cNvPr id="5" name="文本框 4"/>
          <p:cNvSpPr txBox="1"/>
          <p:nvPr>
            <p:custDataLst>
              <p:tags r:id="rId4"/>
            </p:custDataLst>
          </p:nvPr>
        </p:nvSpPr>
        <p:spPr>
          <a:xfrm>
            <a:off x="5139055" y="2186940"/>
            <a:ext cx="2627630" cy="368300"/>
          </a:xfrm>
          <a:prstGeom prst="rect">
            <a:avLst/>
          </a:prstGeom>
          <a:noFill/>
        </p:spPr>
        <p:txBody>
          <a:bodyPr wrap="none" rtlCol="0" anchor="b">
            <a:noAutofit/>
          </a:bodyPr>
          <a:lstStyle/>
          <a:p>
            <a:pPr algn="l"/>
            <a:r>
              <a:rPr lang="en-US" altLang="zh-CN" sz="2400" b="1" dirty="0">
                <a:solidFill>
                  <a:schemeClr val="accent1">
                    <a:lumMod val="75000"/>
                  </a:schemeClr>
                </a:solidFill>
                <a:latin typeface="+mj-ea"/>
                <a:ea typeface="+mj-ea"/>
              </a:rPr>
              <a:t>01.Intr</a:t>
            </a:r>
            <a:r>
              <a:rPr lang="en-US" altLang="zh-CN" sz="2400" b="1" dirty="0">
                <a:solidFill>
                  <a:schemeClr val="accent1">
                    <a:lumMod val="75000"/>
                  </a:schemeClr>
                </a:solidFill>
                <a:latin typeface="+mj-ea"/>
                <a:ea typeface="+mj-ea"/>
              </a:rPr>
              <a:t>oduction</a:t>
            </a:r>
            <a:endParaRPr lang="en-US" altLang="zh-CN" sz="2400" b="1" dirty="0">
              <a:solidFill>
                <a:schemeClr val="accent1">
                  <a:lumMod val="75000"/>
                </a:schemeClr>
              </a:solidFill>
              <a:latin typeface="+mj-ea"/>
              <a:ea typeface="+mj-ea"/>
            </a:endParaRPr>
          </a:p>
        </p:txBody>
      </p:sp>
      <p:sp>
        <p:nvSpPr>
          <p:cNvPr id="8" name="文本框 7"/>
          <p:cNvSpPr txBox="1"/>
          <p:nvPr>
            <p:custDataLst>
              <p:tags r:id="rId5"/>
            </p:custDataLst>
          </p:nvPr>
        </p:nvSpPr>
        <p:spPr>
          <a:xfrm>
            <a:off x="8292465" y="2186940"/>
            <a:ext cx="2627630" cy="368300"/>
          </a:xfrm>
          <a:prstGeom prst="rect">
            <a:avLst/>
          </a:prstGeom>
          <a:noFill/>
        </p:spPr>
        <p:txBody>
          <a:bodyPr wrap="none" rtlCol="0" anchor="b">
            <a:noAutofit/>
          </a:bodyPr>
          <a:lstStyle/>
          <a:p>
            <a:pPr algn="l"/>
            <a:r>
              <a:rPr lang="en-US" altLang="zh-CN" sz="2400" b="1" dirty="0">
                <a:solidFill>
                  <a:schemeClr val="accent1">
                    <a:lumMod val="75000"/>
                  </a:schemeClr>
                </a:solidFill>
                <a:latin typeface="+mj-ea"/>
                <a:ea typeface="+mj-ea"/>
              </a:rPr>
              <a:t>02.</a:t>
            </a:r>
            <a:r>
              <a:rPr lang="en-US" altLang="zh-CN" sz="2400" b="1" dirty="0">
                <a:solidFill>
                  <a:schemeClr val="accent1">
                    <a:lumMod val="75000"/>
                  </a:schemeClr>
                </a:solidFill>
                <a:latin typeface="+mj-ea"/>
                <a:ea typeface="+mj-ea"/>
                <a:sym typeface="+mn-ea"/>
              </a:rPr>
              <a:t>Literature Review</a:t>
            </a:r>
            <a:endParaRPr lang="en-US" altLang="zh-CN" sz="2400" b="1" dirty="0">
              <a:solidFill>
                <a:schemeClr val="accent1">
                  <a:lumMod val="75000"/>
                </a:schemeClr>
              </a:solidFill>
              <a:latin typeface="+mj-ea"/>
              <a:ea typeface="+mj-ea"/>
            </a:endParaRPr>
          </a:p>
        </p:txBody>
      </p:sp>
      <p:sp>
        <p:nvSpPr>
          <p:cNvPr id="9" name="文本框 8"/>
          <p:cNvSpPr txBox="1"/>
          <p:nvPr>
            <p:custDataLst>
              <p:tags r:id="rId6"/>
            </p:custDataLst>
          </p:nvPr>
        </p:nvSpPr>
        <p:spPr>
          <a:xfrm>
            <a:off x="5139055" y="3919220"/>
            <a:ext cx="5229860" cy="368300"/>
          </a:xfrm>
          <a:prstGeom prst="rect">
            <a:avLst/>
          </a:prstGeom>
          <a:noFill/>
        </p:spPr>
        <p:txBody>
          <a:bodyPr wrap="none" rtlCol="0" anchor="b">
            <a:noAutofit/>
          </a:bodyPr>
          <a:lstStyle/>
          <a:p>
            <a:pPr algn="l"/>
            <a:r>
              <a:rPr lang="en-US" altLang="zh-CN" sz="2400" b="1" dirty="0">
                <a:solidFill>
                  <a:schemeClr val="accent1">
                    <a:lumMod val="75000"/>
                  </a:schemeClr>
                </a:solidFill>
                <a:latin typeface="+mj-ea"/>
                <a:ea typeface="+mj-ea"/>
              </a:rPr>
              <a:t>03.Key Technologies</a:t>
            </a:r>
            <a:endParaRPr lang="en-US" altLang="zh-CN" sz="2400" b="1" dirty="0">
              <a:solidFill>
                <a:schemeClr val="accent1">
                  <a:lumMod val="75000"/>
                </a:schemeClr>
              </a:solidFill>
              <a:latin typeface="+mj-ea"/>
              <a:ea typeface="+mj-ea"/>
            </a:endParaRPr>
          </a:p>
          <a:p>
            <a:pPr algn="l"/>
            <a:endParaRPr lang="en-US" altLang="zh-CN" sz="2400" b="1" dirty="0">
              <a:solidFill>
                <a:schemeClr val="accent1">
                  <a:lumMod val="75000"/>
                </a:schemeClr>
              </a:solidFill>
              <a:latin typeface="+mj-ea"/>
              <a:ea typeface="+mj-ea"/>
            </a:endParaRPr>
          </a:p>
        </p:txBody>
      </p:sp>
      <p:sp>
        <p:nvSpPr>
          <p:cNvPr id="10" name="文本框 9"/>
          <p:cNvSpPr txBox="1"/>
          <p:nvPr>
            <p:custDataLst>
              <p:tags r:id="rId7"/>
            </p:custDataLst>
          </p:nvPr>
        </p:nvSpPr>
        <p:spPr>
          <a:xfrm>
            <a:off x="8408035" y="3550920"/>
            <a:ext cx="2396490" cy="368300"/>
          </a:xfrm>
          <a:prstGeom prst="rect">
            <a:avLst/>
          </a:prstGeom>
          <a:noFill/>
        </p:spPr>
        <p:txBody>
          <a:bodyPr wrap="none" rtlCol="0" anchor="b">
            <a:noAutofit/>
          </a:bodyPr>
          <a:lstStyle/>
          <a:p>
            <a:pPr algn="l"/>
            <a:r>
              <a:rPr lang="en-US" altLang="zh-CN" sz="2400" b="1" dirty="0">
                <a:solidFill>
                  <a:schemeClr val="accent1">
                    <a:lumMod val="75000"/>
                  </a:schemeClr>
                </a:solidFill>
                <a:latin typeface="+mj-ea"/>
                <a:ea typeface="+mj-ea"/>
              </a:rPr>
              <a:t>04.Future Direction</a:t>
            </a:r>
            <a:endParaRPr lang="en-US" altLang="zh-CN" sz="2400" b="1" dirty="0">
              <a:solidFill>
                <a:schemeClr val="accent1">
                  <a:lumMod val="75000"/>
                </a:schemeClr>
              </a:solidFill>
              <a:latin typeface="+mj-ea"/>
              <a:ea typeface="+mj-ea"/>
            </a:endParaRPr>
          </a:p>
        </p:txBody>
      </p:sp>
      <p:sp>
        <p:nvSpPr>
          <p:cNvPr id="6" name="文本框 5"/>
          <p:cNvSpPr txBox="1"/>
          <p:nvPr>
            <p:custDataLst>
              <p:tags r:id="rId8"/>
            </p:custDataLst>
          </p:nvPr>
        </p:nvSpPr>
        <p:spPr>
          <a:xfrm>
            <a:off x="5139055" y="4890135"/>
            <a:ext cx="2396490" cy="368300"/>
          </a:xfrm>
          <a:prstGeom prst="rect">
            <a:avLst/>
          </a:prstGeom>
          <a:noFill/>
        </p:spPr>
        <p:txBody>
          <a:bodyPr wrap="none" rtlCol="0" anchor="b">
            <a:noAutofit/>
          </a:bodyPr>
          <a:p>
            <a:pPr algn="l"/>
            <a:r>
              <a:rPr lang="en-US" altLang="zh-CN" sz="2400" b="1" dirty="0">
                <a:solidFill>
                  <a:schemeClr val="accent1">
                    <a:lumMod val="75000"/>
                  </a:schemeClr>
                </a:solidFill>
                <a:latin typeface="+mj-ea"/>
                <a:ea typeface="+mj-ea"/>
              </a:rPr>
              <a:t>05.Conclusion</a:t>
            </a:r>
            <a:endParaRPr lang="en-US" altLang="zh-CN" sz="2400" b="1" dirty="0">
              <a:solidFill>
                <a:schemeClr val="accent1">
                  <a:lumMod val="75000"/>
                </a:schemeClr>
              </a:solidFill>
              <a:latin typeface="+mj-ea"/>
              <a:ea typeface="+mj-ea"/>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panose="020B0502040204020203" charset="-122"/>
              <a:ea typeface="微软雅黑 Light" panose="020B0502040204020203" charset="-122"/>
              <a:cs typeface="+mn-cs"/>
            </a:endParaRPr>
          </a:p>
        </p:txBody>
      </p:sp>
      <p:pic>
        <p:nvPicPr>
          <p:cNvPr id="41" name="图形 4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643821" y="98896"/>
            <a:ext cx="1251222" cy="347019"/>
          </a:xfrm>
          <a:prstGeom prst="rect">
            <a:avLst/>
          </a:prstGeom>
        </p:spPr>
      </p:pic>
      <p:grpSp>
        <p:nvGrpSpPr>
          <p:cNvPr id="38" name="组合 37"/>
          <p:cNvGrpSpPr/>
          <p:nvPr/>
        </p:nvGrpSpPr>
        <p:grpSpPr>
          <a:xfrm>
            <a:off x="141608" y="122555"/>
            <a:ext cx="4032246" cy="303530"/>
            <a:chOff x="5515858" y="112109"/>
            <a:chExt cx="4102005" cy="308753"/>
          </a:xfrm>
        </p:grpSpPr>
        <p:sp>
          <p:nvSpPr>
            <p:cNvPr id="39" name="矩形 38"/>
            <p:cNvSpPr/>
            <p:nvPr/>
          </p:nvSpPr>
          <p:spPr>
            <a:xfrm>
              <a:off x="8171534" y="112109"/>
              <a:ext cx="1186676" cy="308753"/>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0" name="文本框 39"/>
            <p:cNvSpPr txBox="1"/>
            <p:nvPr/>
          </p:nvSpPr>
          <p:spPr>
            <a:xfrm>
              <a:off x="6680572" y="119214"/>
              <a:ext cx="1558117" cy="249328"/>
            </a:xfrm>
            <a:prstGeom prst="rect">
              <a:avLst/>
            </a:prstGeom>
            <a:noFill/>
          </p:spPr>
          <p:txBody>
            <a:bodyPr wrap="square" rtlCol="0">
              <a:spAutoFit/>
            </a:bodyPr>
            <a:p>
              <a:pPr marL="0" marR="0" lvl="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accent1">
                      <a:lumMod val="75000"/>
                    </a:schemeClr>
                  </a:solidFill>
                  <a:latin typeface="+mj-ea"/>
                  <a:ea typeface="+mj-ea"/>
                  <a:sym typeface="+mn-ea"/>
                </a:rPr>
                <a:t>Literature Review</a:t>
              </a:r>
              <a:endParaRPr kumimoji="0" lang="en-US" altLang="zh-CN" sz="1000" b="1" i="0" u="none" strike="noStrike" kern="1200" cap="none" spc="0" normalizeH="0" baseline="0" noProof="0" dirty="0">
                <a:ln>
                  <a:noFill/>
                </a:ln>
                <a:solidFill>
                  <a:schemeClr val="accent1">
                    <a:lumMod val="75000"/>
                  </a:schemeClr>
                </a:solidFill>
                <a:effectLst/>
                <a:uLnTx/>
                <a:uFillTx/>
                <a:latin typeface="+mj-ea"/>
                <a:ea typeface="+mj-ea"/>
                <a:cs typeface="+mn-cs"/>
                <a:sym typeface="+mn-ea"/>
              </a:endParaRPr>
            </a:p>
          </p:txBody>
        </p:sp>
        <p:sp>
          <p:nvSpPr>
            <p:cNvPr id="42" name="文本框 41"/>
            <p:cNvSpPr txBox="1"/>
            <p:nvPr/>
          </p:nvSpPr>
          <p:spPr>
            <a:xfrm>
              <a:off x="5515858" y="129550"/>
              <a:ext cx="1235771" cy="249328"/>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chemeClr val="accent1">
                      <a:lumMod val="75000"/>
                    </a:schemeClr>
                  </a:solidFill>
                  <a:effectLst/>
                  <a:uLnTx/>
                  <a:uFillTx/>
                  <a:latin typeface="+mj-ea"/>
                  <a:ea typeface="+mj-ea"/>
                  <a:cs typeface="+mn-cs"/>
                  <a:sym typeface="+mn-ea"/>
                </a:rPr>
                <a:t>Introduction</a:t>
              </a:r>
              <a:endParaRPr kumimoji="0" lang="en-US" altLang="zh-CN" sz="1000" b="1" i="0" u="none" strike="noStrike" kern="1200" cap="none" spc="0" normalizeH="0" baseline="0" noProof="0" dirty="0">
                <a:ln>
                  <a:noFill/>
                </a:ln>
                <a:solidFill>
                  <a:schemeClr val="accent1">
                    <a:lumMod val="75000"/>
                  </a:schemeClr>
                </a:solidFill>
                <a:effectLst/>
                <a:uLnTx/>
                <a:uFillTx/>
                <a:latin typeface="+mj-ea"/>
                <a:ea typeface="+mj-ea"/>
                <a:cs typeface="+mn-cs"/>
                <a:sym typeface="+mn-ea"/>
              </a:endParaRPr>
            </a:p>
          </p:txBody>
        </p:sp>
        <p:sp>
          <p:nvSpPr>
            <p:cNvPr id="43" name="文本框 42"/>
            <p:cNvSpPr txBox="1"/>
            <p:nvPr/>
          </p:nvSpPr>
          <p:spPr>
            <a:xfrm>
              <a:off x="7900833" y="119860"/>
              <a:ext cx="1717030" cy="249328"/>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bg1"/>
                  </a:solidFill>
                  <a:latin typeface="+mj-ea"/>
                  <a:ea typeface="+mj-ea"/>
                  <a:sym typeface="+mn-ea"/>
                </a:rPr>
                <a:t>Key Technologies</a:t>
              </a:r>
              <a:endParaRPr kumimoji="0" lang="en-US" altLang="zh-CN" sz="1000" b="1" i="0" u="none" strike="noStrike" kern="1200" cap="none" spc="0" normalizeH="0" baseline="0" noProof="0" dirty="0">
                <a:ln>
                  <a:noFill/>
                </a:ln>
                <a:solidFill>
                  <a:schemeClr val="bg1"/>
                </a:solidFill>
                <a:effectLst/>
                <a:uLnTx/>
                <a:uFillTx/>
                <a:latin typeface="+mj-ea"/>
                <a:ea typeface="+mj-ea"/>
                <a:cs typeface="+mn-cs"/>
                <a:sym typeface="+mn-ea"/>
              </a:endParaRPr>
            </a:p>
          </p:txBody>
        </p:sp>
        <p:grpSp>
          <p:nvGrpSpPr>
            <p:cNvPr id="44" name="组合 43"/>
            <p:cNvGrpSpPr/>
            <p:nvPr/>
          </p:nvGrpSpPr>
          <p:grpSpPr>
            <a:xfrm>
              <a:off x="6791404" y="159486"/>
              <a:ext cx="2629145" cy="209852"/>
              <a:chOff x="6358270" y="115009"/>
              <a:chExt cx="2629145" cy="307494"/>
            </a:xfrm>
          </p:grpSpPr>
          <p:cxnSp>
            <p:nvCxnSpPr>
              <p:cNvPr id="45" name="直接连接符 44"/>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765490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8987415"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48" name="文本框 47"/>
          <p:cNvSpPr txBox="1"/>
          <p:nvPr/>
        </p:nvSpPr>
        <p:spPr>
          <a:xfrm>
            <a:off x="3862070" y="139700"/>
            <a:ext cx="1469390" cy="331470"/>
          </a:xfrm>
          <a:prstGeom prst="rect">
            <a:avLst/>
          </a:prstGeom>
          <a:noFill/>
        </p:spPr>
        <p:txBody>
          <a:bodyPr wrap="square" rtlCol="0">
            <a:noAutofit/>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accent1">
                    <a:lumMod val="75000"/>
                  </a:schemeClr>
                </a:solidFill>
                <a:latin typeface="+mj-ea"/>
                <a:ea typeface="+mj-ea"/>
                <a:sym typeface="+mn-ea"/>
              </a:rPr>
              <a:t>Future Direction</a:t>
            </a:r>
            <a:endParaRPr kumimoji="0" lang="zh-CN" altLang="en-US" sz="10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cxnSp>
        <p:nvCxnSpPr>
          <p:cNvPr id="3" name="直接连接符 2"/>
          <p:cNvCxnSpPr/>
          <p:nvPr/>
        </p:nvCxnSpPr>
        <p:spPr>
          <a:xfrm>
            <a:off x="5201652" y="169131"/>
            <a:ext cx="0" cy="20630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232400" y="134620"/>
            <a:ext cx="941070" cy="331470"/>
          </a:xfrm>
          <a:prstGeom prst="rect">
            <a:avLst/>
          </a:prstGeom>
          <a:noFill/>
        </p:spPr>
        <p:txBody>
          <a:bodyPr wrap="square" rtlCol="0">
            <a:noAutofit/>
          </a:bodyPr>
          <a:p>
            <a:pPr algn="l"/>
            <a:r>
              <a:rPr lang="en-US" altLang="zh-CN" sz="1000" b="1" dirty="0">
                <a:solidFill>
                  <a:schemeClr val="accent1">
                    <a:lumMod val="75000"/>
                  </a:schemeClr>
                </a:solidFill>
                <a:latin typeface="+mj-ea"/>
                <a:ea typeface="+mj-ea"/>
                <a:sym typeface="+mn-ea"/>
              </a:rPr>
              <a:t>Conclusion</a:t>
            </a:r>
            <a:endParaRPr kumimoji="0" lang="zh-CN" altLang="en-US" sz="10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sp>
        <p:nvSpPr>
          <p:cNvPr id="5" name="文本框 4"/>
          <p:cNvSpPr txBox="1"/>
          <p:nvPr/>
        </p:nvSpPr>
        <p:spPr>
          <a:xfrm>
            <a:off x="460375" y="844550"/>
            <a:ext cx="11126470" cy="5492750"/>
          </a:xfrm>
          <a:prstGeom prst="rect">
            <a:avLst/>
          </a:prstGeom>
          <a:noFill/>
        </p:spPr>
        <p:txBody>
          <a:bodyPr wrap="square" rtlCol="0">
            <a:spAutoFit/>
          </a:bodyPr>
          <a:p>
            <a:pPr indent="457200">
              <a:lnSpc>
                <a:spcPct val="150000"/>
              </a:lnSpc>
            </a:pPr>
            <a:r>
              <a:rPr lang="zh-CN" altLang="en-US">
                <a:latin typeface="宋体" panose="02010600030101010101" pitchFamily="2" charset="-122"/>
                <a:ea typeface="宋体" panose="02010600030101010101" pitchFamily="2" charset="-122"/>
                <a:cs typeface="宋体" panose="02010600030101010101" pitchFamily="2" charset="-122"/>
              </a:rPr>
              <a:t>在探讨五篇论文中涉及的关键技术及其挑战时，发现大型语言模型（</a:t>
            </a:r>
            <a:r>
              <a:rPr lang="en-US" altLang="zh-CN">
                <a:latin typeface="宋体" panose="02010600030101010101" pitchFamily="2" charset="-122"/>
                <a:ea typeface="宋体" panose="02010600030101010101" pitchFamily="2" charset="-122"/>
                <a:cs typeface="宋体" panose="02010600030101010101" pitchFamily="2" charset="-122"/>
              </a:rPr>
              <a:t>LLM</a:t>
            </a:r>
            <a:r>
              <a:rPr lang="zh-CN" altLang="en-US">
                <a:latin typeface="宋体" panose="02010600030101010101" pitchFamily="2" charset="-122"/>
                <a:ea typeface="宋体" panose="02010600030101010101" pitchFamily="2" charset="-122"/>
                <a:cs typeface="宋体" panose="02010600030101010101" pitchFamily="2" charset="-122"/>
              </a:rPr>
              <a:t>）在多个领域内的应用成为了一个共同的焦点。以下是对这些关键技术的总结及其在实际应用中所面临的挑战：</a:t>
            </a:r>
            <a:endParaRPr lang="en-US" altLang="zh-CN">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endParaRPr lang="zh-CN" altLang="en-US">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r>
              <a:rPr lang="en-US" altLang="zh-CN" b="1">
                <a:latin typeface="宋体" panose="02010600030101010101" pitchFamily="2" charset="-122"/>
                <a:ea typeface="宋体" panose="02010600030101010101" pitchFamily="2" charset="-122"/>
                <a:cs typeface="宋体" panose="02010600030101010101" pitchFamily="2" charset="-122"/>
              </a:rPr>
              <a:t>1.</a:t>
            </a:r>
            <a:r>
              <a:rPr lang="zh-CN" altLang="en-US" b="1">
                <a:latin typeface="宋体" panose="02010600030101010101" pitchFamily="2" charset="-122"/>
                <a:ea typeface="宋体" panose="02010600030101010101" pitchFamily="2" charset="-122"/>
                <a:cs typeface="宋体" panose="02010600030101010101" pitchFamily="2" charset="-122"/>
              </a:rPr>
              <a:t>大型语言模型（</a:t>
            </a:r>
            <a:r>
              <a:rPr lang="en-US" altLang="zh-CN" b="1">
                <a:latin typeface="宋体" panose="02010600030101010101" pitchFamily="2" charset="-122"/>
                <a:ea typeface="宋体" panose="02010600030101010101" pitchFamily="2" charset="-122"/>
                <a:cs typeface="宋体" panose="02010600030101010101" pitchFamily="2" charset="-122"/>
              </a:rPr>
              <a:t>LLM</a:t>
            </a:r>
            <a:r>
              <a:rPr lang="zh-CN" altLang="en-US" b="1">
                <a:latin typeface="宋体" panose="02010600030101010101" pitchFamily="2" charset="-122"/>
                <a:ea typeface="宋体" panose="02010600030101010101" pitchFamily="2" charset="-122"/>
                <a:cs typeface="宋体" panose="02010600030101010101" pitchFamily="2" charset="-122"/>
              </a:rPr>
              <a:t>）的应用</a:t>
            </a:r>
            <a:r>
              <a:rPr lang="zh-CN" altLang="en-US">
                <a:latin typeface="宋体" panose="02010600030101010101" pitchFamily="2" charset="-122"/>
                <a:ea typeface="宋体" panose="02010600030101010101" pitchFamily="2" charset="-122"/>
                <a:cs typeface="宋体" panose="02010600030101010101" pitchFamily="2" charset="-122"/>
              </a:rPr>
              <a:t>：</a:t>
            </a:r>
            <a:endParaRPr lang="en-US" altLang="zh-CN">
              <a:latin typeface="宋体" panose="02010600030101010101" pitchFamily="2" charset="-122"/>
              <a:ea typeface="宋体" panose="02010600030101010101" pitchFamily="2" charset="-122"/>
              <a:cs typeface="宋体" panose="02010600030101010101" pitchFamily="2" charset="-122"/>
            </a:endParaRPr>
          </a:p>
          <a:p>
            <a:pPr marL="457200" lvl="1" indent="457200">
              <a:lnSpc>
                <a:spcPct val="150000"/>
              </a:lnSpc>
            </a:pPr>
            <a:r>
              <a:rPr lang="zh-CN" altLang="en-US">
                <a:latin typeface="宋体" panose="02010600030101010101" pitchFamily="2" charset="-122"/>
                <a:ea typeface="宋体" panose="02010600030101010101" pitchFamily="2" charset="-122"/>
                <a:cs typeface="宋体" panose="02010600030101010101" pitchFamily="2" charset="-122"/>
              </a:rPr>
              <a:t>自动化软件测试生成：如</a:t>
            </a:r>
            <a:r>
              <a:rPr lang="en-US" altLang="zh-CN">
                <a:latin typeface="宋体" panose="02010600030101010101" pitchFamily="2" charset="-122"/>
                <a:ea typeface="宋体" panose="02010600030101010101" pitchFamily="2" charset="-122"/>
                <a:cs typeface="宋体" panose="02010600030101010101" pitchFamily="2" charset="-122"/>
              </a:rPr>
              <a:t>ChatUniTest</a:t>
            </a:r>
            <a:r>
              <a:rPr lang="zh-CN" altLang="en-US">
                <a:latin typeface="宋体" panose="02010600030101010101" pitchFamily="2" charset="-122"/>
                <a:ea typeface="宋体" panose="02010600030101010101" pitchFamily="2" charset="-122"/>
                <a:cs typeface="宋体" panose="02010600030101010101" pitchFamily="2" charset="-122"/>
              </a:rPr>
              <a:t>框架，使用</a:t>
            </a:r>
            <a:r>
              <a:rPr lang="en-US" altLang="zh-CN">
                <a:latin typeface="宋体" panose="02010600030101010101" pitchFamily="2" charset="-122"/>
                <a:ea typeface="宋体" panose="02010600030101010101" pitchFamily="2" charset="-122"/>
                <a:cs typeface="宋体" panose="02010600030101010101" pitchFamily="2" charset="-122"/>
              </a:rPr>
              <a:t>LLM</a:t>
            </a:r>
            <a:r>
              <a:rPr lang="zh-CN" altLang="en-US">
                <a:latin typeface="宋体" panose="02010600030101010101" pitchFamily="2" charset="-122"/>
                <a:ea typeface="宋体" panose="02010600030101010101" pitchFamily="2" charset="-122"/>
                <a:cs typeface="宋体" panose="02010600030101010101" pitchFamily="2" charset="-122"/>
              </a:rPr>
              <a:t>生成单元测试，以提高测试用例的质量和覆盖率。</a:t>
            </a:r>
            <a:endParaRPr lang="zh-CN" altLang="en-US">
              <a:latin typeface="宋体" panose="02010600030101010101" pitchFamily="2" charset="-122"/>
              <a:ea typeface="宋体" panose="02010600030101010101" pitchFamily="2" charset="-122"/>
              <a:cs typeface="宋体" panose="02010600030101010101" pitchFamily="2" charset="-122"/>
            </a:endParaRPr>
          </a:p>
          <a:p>
            <a:pPr marL="457200" lvl="1" indent="457200">
              <a:lnSpc>
                <a:spcPct val="150000"/>
              </a:lnSpc>
            </a:pPr>
            <a:r>
              <a:rPr lang="zh-CN" altLang="en-US">
                <a:latin typeface="宋体" panose="02010600030101010101" pitchFamily="2" charset="-122"/>
                <a:ea typeface="宋体" panose="02010600030101010101" pitchFamily="2" charset="-122"/>
                <a:cs typeface="宋体" panose="02010600030101010101" pitchFamily="2" charset="-122"/>
              </a:rPr>
              <a:t>配置错误诊断：使用</a:t>
            </a:r>
            <a:r>
              <a:rPr lang="en-US" altLang="zh-CN">
                <a:latin typeface="宋体" panose="02010600030101010101" pitchFamily="2" charset="-122"/>
                <a:ea typeface="宋体" panose="02010600030101010101" pitchFamily="2" charset="-122"/>
                <a:cs typeface="宋体" panose="02010600030101010101" pitchFamily="2" charset="-122"/>
              </a:rPr>
              <a:t>LLM</a:t>
            </a:r>
            <a:r>
              <a:rPr lang="zh-CN" altLang="en-US">
                <a:latin typeface="宋体" panose="02010600030101010101" pitchFamily="2" charset="-122"/>
                <a:ea typeface="宋体" panose="02010600030101010101" pitchFamily="2" charset="-122"/>
                <a:cs typeface="宋体" panose="02010600030101010101" pitchFamily="2" charset="-122"/>
              </a:rPr>
              <a:t>来分析日志文件，自动化识别和定位软件配置错误。</a:t>
            </a:r>
            <a:endParaRPr lang="zh-CN" altLang="en-US">
              <a:latin typeface="宋体" panose="02010600030101010101" pitchFamily="2" charset="-122"/>
              <a:ea typeface="宋体" panose="02010600030101010101" pitchFamily="2" charset="-122"/>
              <a:cs typeface="宋体" panose="02010600030101010101" pitchFamily="2" charset="-122"/>
            </a:endParaRPr>
          </a:p>
          <a:p>
            <a:pPr marL="457200" lvl="1" indent="457200">
              <a:lnSpc>
                <a:spcPct val="150000"/>
              </a:lnSpc>
            </a:pPr>
            <a:r>
              <a:rPr lang="zh-CN" altLang="en-US">
                <a:latin typeface="宋体" panose="02010600030101010101" pitchFamily="2" charset="-122"/>
                <a:ea typeface="宋体" panose="02010600030101010101" pitchFamily="2" charset="-122"/>
                <a:cs typeface="宋体" panose="02010600030101010101" pitchFamily="2" charset="-122"/>
              </a:rPr>
              <a:t>交通事故责任判断与分类：</a:t>
            </a:r>
            <a:r>
              <a:rPr lang="en-US" altLang="zh-CN">
                <a:latin typeface="宋体" panose="02010600030101010101" pitchFamily="2" charset="-122"/>
                <a:ea typeface="宋体" panose="02010600030101010101" pitchFamily="2" charset="-122"/>
                <a:cs typeface="宋体" panose="02010600030101010101" pitchFamily="2" charset="-122"/>
              </a:rPr>
              <a:t>DiaVio</a:t>
            </a:r>
            <a:r>
              <a:rPr lang="zh-CN" altLang="en-US">
                <a:latin typeface="宋体" panose="02010600030101010101" pitchFamily="2" charset="-122"/>
                <a:ea typeface="宋体" panose="02010600030101010101" pitchFamily="2" charset="-122"/>
                <a:cs typeface="宋体" panose="02010600030101010101" pitchFamily="2" charset="-122"/>
              </a:rPr>
              <a:t>系统利用</a:t>
            </a:r>
            <a:r>
              <a:rPr lang="en-US" altLang="zh-CN">
                <a:latin typeface="宋体" panose="02010600030101010101" pitchFamily="2" charset="-122"/>
                <a:ea typeface="宋体" panose="02010600030101010101" pitchFamily="2" charset="-122"/>
                <a:cs typeface="宋体" panose="02010600030101010101" pitchFamily="2" charset="-122"/>
              </a:rPr>
              <a:t>LLM</a:t>
            </a:r>
            <a:r>
              <a:rPr lang="zh-CN" altLang="en-US">
                <a:latin typeface="宋体" panose="02010600030101010101" pitchFamily="2" charset="-122"/>
                <a:ea typeface="宋体" panose="02010600030101010101" pitchFamily="2" charset="-122"/>
                <a:cs typeface="宋体" panose="02010600030101010101" pitchFamily="2" charset="-122"/>
              </a:rPr>
              <a:t>自动化处理自动驾驶系统的事故数据，进行责任判断和事故类型分类。</a:t>
            </a:r>
            <a:endParaRPr lang="zh-CN" altLang="en-US">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r>
              <a:rPr lang="en-US" altLang="zh-CN" b="1">
                <a:latin typeface="宋体" panose="02010600030101010101" pitchFamily="2" charset="-122"/>
                <a:ea typeface="宋体" panose="02010600030101010101" pitchFamily="2" charset="-122"/>
                <a:cs typeface="宋体" panose="02010600030101010101" pitchFamily="2" charset="-122"/>
              </a:rPr>
              <a:t>2.</a:t>
            </a:r>
            <a:r>
              <a:rPr lang="zh-CN" altLang="en-US" b="1">
                <a:latin typeface="宋体" panose="02010600030101010101" pitchFamily="2" charset="-122"/>
                <a:ea typeface="宋体" panose="02010600030101010101" pitchFamily="2" charset="-122"/>
                <a:cs typeface="宋体" panose="02010600030101010101" pitchFamily="2" charset="-122"/>
              </a:rPr>
              <a:t>捕获</a:t>
            </a:r>
            <a:r>
              <a:rPr lang="en-US" altLang="zh-CN" b="1">
                <a:latin typeface="宋体" panose="02010600030101010101" pitchFamily="2" charset="-122"/>
                <a:ea typeface="宋体" panose="02010600030101010101" pitchFamily="2" charset="-122"/>
                <a:cs typeface="宋体" panose="02010600030101010101" pitchFamily="2" charset="-122"/>
              </a:rPr>
              <a:t>/</a:t>
            </a:r>
            <a:r>
              <a:rPr lang="zh-CN" altLang="en-US" b="1">
                <a:latin typeface="宋体" panose="02010600030101010101" pitchFamily="2" charset="-122"/>
                <a:ea typeface="宋体" panose="02010600030101010101" pitchFamily="2" charset="-122"/>
                <a:cs typeface="宋体" panose="02010600030101010101" pitchFamily="2" charset="-122"/>
              </a:rPr>
              <a:t>重放技术：</a:t>
            </a:r>
            <a:endParaRPr lang="en-US" altLang="zh-CN" b="1">
              <a:latin typeface="宋体" panose="02010600030101010101" pitchFamily="2" charset="-122"/>
              <a:ea typeface="宋体" panose="02010600030101010101" pitchFamily="2" charset="-122"/>
              <a:cs typeface="宋体" panose="02010600030101010101" pitchFamily="2" charset="-122"/>
            </a:endParaRPr>
          </a:p>
          <a:p>
            <a:pPr marL="457200" lvl="1" indent="457200">
              <a:lnSpc>
                <a:spcPct val="150000"/>
              </a:lnSpc>
            </a:pPr>
            <a:r>
              <a:rPr lang="zh-CN" altLang="en-US">
                <a:latin typeface="宋体" panose="02010600030101010101" pitchFamily="2" charset="-122"/>
                <a:ea typeface="宋体" panose="02010600030101010101" pitchFamily="2" charset="-122"/>
                <a:cs typeface="宋体" panose="02010600030101010101" pitchFamily="2" charset="-122"/>
              </a:rPr>
              <a:t>应用于生成可理解的测试用例，通过记录和重放用户操作来确保测试用例的真实性和相关性。</a:t>
            </a:r>
            <a:endParaRPr lang="zh-CN" altLang="en-US">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r>
              <a:rPr lang="en-US" altLang="zh-CN" b="1">
                <a:latin typeface="宋体" panose="02010600030101010101" pitchFamily="2" charset="-122"/>
                <a:ea typeface="宋体" panose="02010600030101010101" pitchFamily="2" charset="-122"/>
                <a:cs typeface="宋体" panose="02010600030101010101" pitchFamily="2" charset="-122"/>
              </a:rPr>
              <a:t>3.</a:t>
            </a:r>
            <a:r>
              <a:rPr lang="zh-CN" altLang="en-US" b="1">
                <a:latin typeface="宋体" panose="02010600030101010101" pitchFamily="2" charset="-122"/>
                <a:ea typeface="宋体" panose="02010600030101010101" pitchFamily="2" charset="-122"/>
                <a:cs typeface="宋体" panose="02010600030101010101" pitchFamily="2" charset="-122"/>
              </a:rPr>
              <a:t>领域特定语言（</a:t>
            </a:r>
            <a:r>
              <a:rPr lang="en-US" altLang="zh-CN" b="1">
                <a:latin typeface="宋体" panose="02010600030101010101" pitchFamily="2" charset="-122"/>
                <a:ea typeface="宋体" panose="02010600030101010101" pitchFamily="2" charset="-122"/>
                <a:cs typeface="宋体" panose="02010600030101010101" pitchFamily="2" charset="-122"/>
              </a:rPr>
              <a:t>DSL</a:t>
            </a:r>
            <a:r>
              <a:rPr lang="zh-CN" altLang="en-US" b="1">
                <a:latin typeface="宋体" panose="02010600030101010101" pitchFamily="2" charset="-122"/>
                <a:ea typeface="宋体" panose="02010600030101010101" pitchFamily="2" charset="-122"/>
                <a:cs typeface="宋体" panose="02010600030101010101" pitchFamily="2" charset="-122"/>
              </a:rPr>
              <a:t>）</a:t>
            </a:r>
            <a:r>
              <a:rPr lang="zh-CN" altLang="en-US">
                <a:latin typeface="宋体" panose="02010600030101010101" pitchFamily="2" charset="-122"/>
                <a:ea typeface="宋体" panose="02010600030101010101" pitchFamily="2" charset="-122"/>
                <a:cs typeface="宋体" panose="02010600030101010101" pitchFamily="2" charset="-122"/>
              </a:rPr>
              <a:t>：</a:t>
            </a:r>
            <a:endParaRPr lang="en-US" altLang="zh-CN">
              <a:latin typeface="宋体" panose="02010600030101010101" pitchFamily="2" charset="-122"/>
              <a:ea typeface="宋体" panose="02010600030101010101" pitchFamily="2" charset="-122"/>
              <a:cs typeface="宋体" panose="02010600030101010101" pitchFamily="2" charset="-122"/>
            </a:endParaRPr>
          </a:p>
          <a:p>
            <a:pPr marL="457200" lvl="1" indent="457200">
              <a:lnSpc>
                <a:spcPct val="150000"/>
              </a:lnSpc>
            </a:pPr>
            <a:r>
              <a:rPr lang="zh-CN" altLang="en-US">
                <a:latin typeface="宋体" panose="02010600030101010101" pitchFamily="2" charset="-122"/>
                <a:ea typeface="宋体" panose="02010600030101010101" pitchFamily="2" charset="-122"/>
                <a:cs typeface="宋体" panose="02010600030101010101" pitchFamily="2" charset="-122"/>
              </a:rPr>
              <a:t>在自动驾驶事故分析中，通过将复杂的事故报告转换为</a:t>
            </a:r>
            <a:r>
              <a:rPr lang="en-US" altLang="zh-CN">
                <a:latin typeface="宋体" panose="02010600030101010101" pitchFamily="2" charset="-122"/>
                <a:ea typeface="宋体" panose="02010600030101010101" pitchFamily="2" charset="-122"/>
                <a:cs typeface="宋体" panose="02010600030101010101" pitchFamily="2" charset="-122"/>
              </a:rPr>
              <a:t>DSL</a:t>
            </a:r>
            <a:r>
              <a:rPr lang="zh-CN" altLang="en-US">
                <a:latin typeface="宋体" panose="02010600030101010101" pitchFamily="2" charset="-122"/>
                <a:ea typeface="宋体" panose="02010600030101010101" pitchFamily="2" charset="-122"/>
                <a:cs typeface="宋体" panose="02010600030101010101" pitchFamily="2" charset="-122"/>
              </a:rPr>
              <a:t>，使得事故数据更易于被</a:t>
            </a:r>
            <a:r>
              <a:rPr lang="en-US" altLang="zh-CN">
                <a:latin typeface="宋体" panose="02010600030101010101" pitchFamily="2" charset="-122"/>
                <a:ea typeface="宋体" panose="02010600030101010101" pitchFamily="2" charset="-122"/>
                <a:cs typeface="宋体" panose="02010600030101010101" pitchFamily="2" charset="-122"/>
              </a:rPr>
              <a:t>LLM</a:t>
            </a:r>
            <a:r>
              <a:rPr lang="zh-CN" altLang="en-US">
                <a:latin typeface="宋体" panose="02010600030101010101" pitchFamily="2" charset="-122"/>
                <a:ea typeface="宋体" panose="02010600030101010101" pitchFamily="2" charset="-122"/>
                <a:cs typeface="宋体" panose="02010600030101010101" pitchFamily="2" charset="-122"/>
              </a:rPr>
              <a:t>处理和分析。</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
        <p:nvSpPr>
          <p:cNvPr id="8" name="圆角矩形 7"/>
          <p:cNvSpPr/>
          <p:nvPr/>
        </p:nvSpPr>
        <p:spPr>
          <a:xfrm>
            <a:off x="584200" y="1767840"/>
            <a:ext cx="1062355" cy="38163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文本框 13"/>
          <p:cNvSpPr txBox="1"/>
          <p:nvPr/>
        </p:nvSpPr>
        <p:spPr>
          <a:xfrm>
            <a:off x="584200" y="1767840"/>
            <a:ext cx="1144905" cy="368300"/>
          </a:xfrm>
          <a:prstGeom prst="rect">
            <a:avLst/>
          </a:prstGeom>
          <a:noFill/>
        </p:spPr>
        <p:txBody>
          <a:bodyPr wrap="square" rtlCol="0">
            <a:spAutoFit/>
          </a:bodyPr>
          <a:p>
            <a:r>
              <a:rPr lang="zh-CN" altLang="en-US">
                <a:solidFill>
                  <a:schemeClr val="bg1"/>
                </a:solidFill>
              </a:rPr>
              <a:t>关键技术</a:t>
            </a:r>
            <a:endParaRPr lang="zh-CN" altLang="en-US">
              <a:solidFill>
                <a:schemeClr val="bg1"/>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panose="020B0502040204020203" charset="-122"/>
              <a:ea typeface="微软雅黑 Light" panose="020B0502040204020203" charset="-122"/>
              <a:cs typeface="+mn-cs"/>
            </a:endParaRPr>
          </a:p>
        </p:txBody>
      </p:sp>
      <p:pic>
        <p:nvPicPr>
          <p:cNvPr id="41" name="图形 4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643821" y="98896"/>
            <a:ext cx="1251222" cy="347019"/>
          </a:xfrm>
          <a:prstGeom prst="rect">
            <a:avLst/>
          </a:prstGeom>
        </p:spPr>
      </p:pic>
      <p:grpSp>
        <p:nvGrpSpPr>
          <p:cNvPr id="38" name="组合 37"/>
          <p:cNvGrpSpPr/>
          <p:nvPr/>
        </p:nvGrpSpPr>
        <p:grpSpPr>
          <a:xfrm>
            <a:off x="141608" y="122555"/>
            <a:ext cx="4032246" cy="303530"/>
            <a:chOff x="5515858" y="112109"/>
            <a:chExt cx="4102005" cy="308753"/>
          </a:xfrm>
        </p:grpSpPr>
        <p:sp>
          <p:nvSpPr>
            <p:cNvPr id="39" name="矩形 38"/>
            <p:cNvSpPr/>
            <p:nvPr/>
          </p:nvSpPr>
          <p:spPr>
            <a:xfrm>
              <a:off x="8171534" y="112109"/>
              <a:ext cx="1186676" cy="308753"/>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0" name="文本框 39"/>
            <p:cNvSpPr txBox="1"/>
            <p:nvPr/>
          </p:nvSpPr>
          <p:spPr>
            <a:xfrm>
              <a:off x="6680572" y="119214"/>
              <a:ext cx="1558117" cy="249328"/>
            </a:xfrm>
            <a:prstGeom prst="rect">
              <a:avLst/>
            </a:prstGeom>
            <a:noFill/>
          </p:spPr>
          <p:txBody>
            <a:bodyPr wrap="square" rtlCol="0">
              <a:spAutoFit/>
            </a:bodyPr>
            <a:p>
              <a:pPr marL="0" marR="0" lvl="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accent1">
                      <a:lumMod val="75000"/>
                    </a:schemeClr>
                  </a:solidFill>
                  <a:latin typeface="+mj-ea"/>
                  <a:ea typeface="+mj-ea"/>
                  <a:sym typeface="+mn-ea"/>
                </a:rPr>
                <a:t>Literature Review</a:t>
              </a:r>
              <a:endParaRPr kumimoji="0" lang="en-US" altLang="zh-CN" sz="1000" b="1" i="0" u="none" strike="noStrike" kern="1200" cap="none" spc="0" normalizeH="0" baseline="0" noProof="0" dirty="0">
                <a:ln>
                  <a:noFill/>
                </a:ln>
                <a:solidFill>
                  <a:schemeClr val="accent1">
                    <a:lumMod val="75000"/>
                  </a:schemeClr>
                </a:solidFill>
                <a:effectLst/>
                <a:uLnTx/>
                <a:uFillTx/>
                <a:latin typeface="+mj-ea"/>
                <a:ea typeface="+mj-ea"/>
                <a:cs typeface="+mn-cs"/>
                <a:sym typeface="+mn-ea"/>
              </a:endParaRPr>
            </a:p>
          </p:txBody>
        </p:sp>
        <p:sp>
          <p:nvSpPr>
            <p:cNvPr id="42" name="文本框 41"/>
            <p:cNvSpPr txBox="1"/>
            <p:nvPr/>
          </p:nvSpPr>
          <p:spPr>
            <a:xfrm>
              <a:off x="5515858" y="129550"/>
              <a:ext cx="1235771" cy="249328"/>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chemeClr val="accent1">
                      <a:lumMod val="75000"/>
                    </a:schemeClr>
                  </a:solidFill>
                  <a:effectLst/>
                  <a:uLnTx/>
                  <a:uFillTx/>
                  <a:latin typeface="+mj-ea"/>
                  <a:ea typeface="+mj-ea"/>
                  <a:cs typeface="+mn-cs"/>
                  <a:sym typeface="+mn-ea"/>
                </a:rPr>
                <a:t>Introduction</a:t>
              </a:r>
              <a:endParaRPr kumimoji="0" lang="en-US" altLang="zh-CN" sz="1000" b="1" i="0" u="none" strike="noStrike" kern="1200" cap="none" spc="0" normalizeH="0" baseline="0" noProof="0" dirty="0">
                <a:ln>
                  <a:noFill/>
                </a:ln>
                <a:solidFill>
                  <a:schemeClr val="accent1">
                    <a:lumMod val="75000"/>
                  </a:schemeClr>
                </a:solidFill>
                <a:effectLst/>
                <a:uLnTx/>
                <a:uFillTx/>
                <a:latin typeface="+mj-ea"/>
                <a:ea typeface="+mj-ea"/>
                <a:cs typeface="+mn-cs"/>
                <a:sym typeface="+mn-ea"/>
              </a:endParaRPr>
            </a:p>
          </p:txBody>
        </p:sp>
        <p:sp>
          <p:nvSpPr>
            <p:cNvPr id="43" name="文本框 42"/>
            <p:cNvSpPr txBox="1"/>
            <p:nvPr/>
          </p:nvSpPr>
          <p:spPr>
            <a:xfrm>
              <a:off x="7900833" y="119860"/>
              <a:ext cx="1717030" cy="249328"/>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bg1"/>
                  </a:solidFill>
                  <a:latin typeface="+mj-ea"/>
                  <a:ea typeface="+mj-ea"/>
                  <a:sym typeface="+mn-ea"/>
                </a:rPr>
                <a:t>Key Technologies</a:t>
              </a:r>
              <a:endParaRPr kumimoji="0" lang="en-US" altLang="zh-CN" sz="1000" b="1" i="0" u="none" strike="noStrike" kern="1200" cap="none" spc="0" normalizeH="0" baseline="0" noProof="0" dirty="0">
                <a:ln>
                  <a:noFill/>
                </a:ln>
                <a:solidFill>
                  <a:schemeClr val="bg1"/>
                </a:solidFill>
                <a:effectLst/>
                <a:uLnTx/>
                <a:uFillTx/>
                <a:latin typeface="+mj-ea"/>
                <a:ea typeface="+mj-ea"/>
                <a:cs typeface="+mn-cs"/>
                <a:sym typeface="+mn-ea"/>
              </a:endParaRPr>
            </a:p>
          </p:txBody>
        </p:sp>
        <p:grpSp>
          <p:nvGrpSpPr>
            <p:cNvPr id="44" name="组合 43"/>
            <p:cNvGrpSpPr/>
            <p:nvPr/>
          </p:nvGrpSpPr>
          <p:grpSpPr>
            <a:xfrm>
              <a:off x="6791404" y="159486"/>
              <a:ext cx="2629145" cy="209852"/>
              <a:chOff x="6358270" y="115009"/>
              <a:chExt cx="2629145" cy="307494"/>
            </a:xfrm>
          </p:grpSpPr>
          <p:cxnSp>
            <p:nvCxnSpPr>
              <p:cNvPr id="45" name="直接连接符 44"/>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765490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8987415"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48" name="文本框 47"/>
          <p:cNvSpPr txBox="1"/>
          <p:nvPr/>
        </p:nvSpPr>
        <p:spPr>
          <a:xfrm>
            <a:off x="3862070" y="139700"/>
            <a:ext cx="1469390" cy="331470"/>
          </a:xfrm>
          <a:prstGeom prst="rect">
            <a:avLst/>
          </a:prstGeom>
          <a:noFill/>
        </p:spPr>
        <p:txBody>
          <a:bodyPr wrap="square" rtlCol="0">
            <a:noAutofit/>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accent1">
                    <a:lumMod val="75000"/>
                  </a:schemeClr>
                </a:solidFill>
                <a:latin typeface="+mj-ea"/>
                <a:ea typeface="+mj-ea"/>
                <a:sym typeface="+mn-ea"/>
              </a:rPr>
              <a:t>Future Direction</a:t>
            </a:r>
            <a:endParaRPr kumimoji="0" lang="zh-CN" altLang="en-US" sz="10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cxnSp>
        <p:nvCxnSpPr>
          <p:cNvPr id="3" name="直接连接符 2"/>
          <p:cNvCxnSpPr/>
          <p:nvPr/>
        </p:nvCxnSpPr>
        <p:spPr>
          <a:xfrm>
            <a:off x="5201652" y="169131"/>
            <a:ext cx="0" cy="20630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232400" y="134620"/>
            <a:ext cx="941070" cy="331470"/>
          </a:xfrm>
          <a:prstGeom prst="rect">
            <a:avLst/>
          </a:prstGeom>
          <a:noFill/>
        </p:spPr>
        <p:txBody>
          <a:bodyPr wrap="square" rtlCol="0">
            <a:noAutofit/>
          </a:bodyPr>
          <a:p>
            <a:pPr algn="l"/>
            <a:r>
              <a:rPr lang="en-US" altLang="zh-CN" sz="1000" b="1" dirty="0">
                <a:solidFill>
                  <a:schemeClr val="accent1">
                    <a:lumMod val="75000"/>
                  </a:schemeClr>
                </a:solidFill>
                <a:latin typeface="+mj-ea"/>
                <a:ea typeface="+mj-ea"/>
                <a:sym typeface="+mn-ea"/>
              </a:rPr>
              <a:t>Conclusion</a:t>
            </a:r>
            <a:endParaRPr kumimoji="0" lang="zh-CN" altLang="en-US" sz="10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sp>
        <p:nvSpPr>
          <p:cNvPr id="8" name="圆角矩形 7"/>
          <p:cNvSpPr/>
          <p:nvPr/>
        </p:nvSpPr>
        <p:spPr>
          <a:xfrm>
            <a:off x="584200" y="788035"/>
            <a:ext cx="1062355" cy="38163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文本框 13"/>
          <p:cNvSpPr txBox="1"/>
          <p:nvPr/>
        </p:nvSpPr>
        <p:spPr>
          <a:xfrm>
            <a:off x="584200" y="788035"/>
            <a:ext cx="1144905" cy="368300"/>
          </a:xfrm>
          <a:prstGeom prst="rect">
            <a:avLst/>
          </a:prstGeom>
          <a:noFill/>
        </p:spPr>
        <p:txBody>
          <a:bodyPr wrap="square" rtlCol="0">
            <a:spAutoFit/>
          </a:bodyPr>
          <a:p>
            <a:r>
              <a:rPr lang="zh-CN" altLang="en-US">
                <a:solidFill>
                  <a:schemeClr val="bg1"/>
                </a:solidFill>
              </a:rPr>
              <a:t>面临</a:t>
            </a:r>
            <a:r>
              <a:rPr lang="zh-CN" altLang="en-US">
                <a:solidFill>
                  <a:schemeClr val="bg1"/>
                </a:solidFill>
              </a:rPr>
              <a:t>挑战</a:t>
            </a:r>
            <a:endParaRPr lang="zh-CN" altLang="en-US">
              <a:solidFill>
                <a:schemeClr val="bg1"/>
              </a:solidFill>
            </a:endParaRPr>
          </a:p>
        </p:txBody>
      </p:sp>
      <p:sp>
        <p:nvSpPr>
          <p:cNvPr id="6" name="文本框 5"/>
          <p:cNvSpPr txBox="1"/>
          <p:nvPr/>
        </p:nvSpPr>
        <p:spPr>
          <a:xfrm>
            <a:off x="584200" y="1308735"/>
            <a:ext cx="11126470" cy="5077460"/>
          </a:xfrm>
          <a:prstGeom prst="rect">
            <a:avLst/>
          </a:prstGeom>
          <a:noFill/>
        </p:spPr>
        <p:txBody>
          <a:bodyPr wrap="square" rtlCol="0">
            <a:spAutoFit/>
          </a:bodyPr>
          <a:p>
            <a:pPr indent="0">
              <a:lnSpc>
                <a:spcPct val="150000"/>
              </a:lnSpc>
            </a:pPr>
            <a:r>
              <a:rPr lang="en-US" altLang="zh-CN" b="1">
                <a:latin typeface="宋体" panose="02010600030101010101" pitchFamily="2" charset="-122"/>
                <a:ea typeface="宋体" panose="02010600030101010101" pitchFamily="2" charset="-122"/>
                <a:cs typeface="宋体" panose="02010600030101010101" pitchFamily="2" charset="-122"/>
              </a:rPr>
              <a:t>1.</a:t>
            </a:r>
            <a:r>
              <a:rPr lang="zh-CN" altLang="en-US" b="1">
                <a:latin typeface="宋体" panose="02010600030101010101" pitchFamily="2" charset="-122"/>
                <a:ea typeface="宋体" panose="02010600030101010101" pitchFamily="2" charset="-122"/>
                <a:cs typeface="宋体" panose="02010600030101010101" pitchFamily="2" charset="-122"/>
              </a:rPr>
              <a:t>模型训练和数据依赖性：</a:t>
            </a:r>
            <a:endParaRPr lang="en-US" altLang="zh-CN" b="1">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r>
              <a:rPr lang="zh-CN" altLang="en-US">
                <a:latin typeface="宋体" panose="02010600030101010101" pitchFamily="2" charset="-122"/>
                <a:ea typeface="宋体" panose="02010600030101010101" pitchFamily="2" charset="-122"/>
                <a:cs typeface="宋体" panose="02010600030101010101" pitchFamily="2" charset="-122"/>
              </a:rPr>
              <a:t>高质量的模型输出依赖于大量、高质量的训练数据。在自动化测试生成或事故分析中，获取广泛且标注</a:t>
            </a:r>
            <a:r>
              <a:rPr lang="en-US" altLang="zh-CN">
                <a:latin typeface="宋体" panose="02010600030101010101" pitchFamily="2" charset="-122"/>
                <a:ea typeface="宋体" panose="02010600030101010101" pitchFamily="2" charset="-122"/>
                <a:cs typeface="宋体" panose="02010600030101010101" pitchFamily="2" charset="-122"/>
              </a:rPr>
              <a:t>     </a:t>
            </a:r>
            <a:r>
              <a:rPr lang="zh-CN" altLang="en-US">
                <a:latin typeface="宋体" panose="02010600030101010101" pitchFamily="2" charset="-122"/>
                <a:ea typeface="宋体" panose="02010600030101010101" pitchFamily="2" charset="-122"/>
                <a:cs typeface="宋体" panose="02010600030101010101" pitchFamily="2" charset="-122"/>
              </a:rPr>
              <a:t>准确的训练数据常常是一个挑战。</a:t>
            </a:r>
            <a:endParaRPr lang="zh-CN" altLang="en-US">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altLang="zh-CN" b="1">
                <a:latin typeface="宋体" panose="02010600030101010101" pitchFamily="2" charset="-122"/>
                <a:ea typeface="宋体" panose="02010600030101010101" pitchFamily="2" charset="-122"/>
                <a:cs typeface="宋体" panose="02010600030101010101" pitchFamily="2" charset="-122"/>
              </a:rPr>
              <a:t>2.</a:t>
            </a:r>
            <a:r>
              <a:rPr lang="zh-CN" altLang="en-US" b="1">
                <a:latin typeface="宋体" panose="02010600030101010101" pitchFamily="2" charset="-122"/>
                <a:ea typeface="宋体" panose="02010600030101010101" pitchFamily="2" charset="-122"/>
                <a:cs typeface="宋体" panose="02010600030101010101" pitchFamily="2" charset="-122"/>
              </a:rPr>
              <a:t>技术集成和系统复杂性：</a:t>
            </a:r>
            <a:endParaRPr lang="en-US" altLang="zh-CN" b="1">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r>
              <a:rPr lang="zh-CN" altLang="en-US">
                <a:latin typeface="宋体" panose="02010600030101010101" pitchFamily="2" charset="-122"/>
                <a:ea typeface="宋体" panose="02010600030101010101" pitchFamily="2" charset="-122"/>
                <a:cs typeface="宋体" panose="02010600030101010101" pitchFamily="2" charset="-122"/>
              </a:rPr>
              <a:t>将</a:t>
            </a:r>
            <a:r>
              <a:rPr lang="en-US" altLang="zh-CN">
                <a:latin typeface="宋体" panose="02010600030101010101" pitchFamily="2" charset="-122"/>
                <a:ea typeface="宋体" panose="02010600030101010101" pitchFamily="2" charset="-122"/>
                <a:cs typeface="宋体" panose="02010600030101010101" pitchFamily="2" charset="-122"/>
              </a:rPr>
              <a:t>LLM</a:t>
            </a:r>
            <a:r>
              <a:rPr lang="zh-CN" altLang="en-US">
                <a:latin typeface="宋体" panose="02010600030101010101" pitchFamily="2" charset="-122"/>
                <a:ea typeface="宋体" panose="02010600030101010101" pitchFamily="2" charset="-122"/>
                <a:cs typeface="宋体" panose="02010600030101010101" pitchFamily="2" charset="-122"/>
              </a:rPr>
              <a:t>和其他技术（如捕获</a:t>
            </a:r>
            <a:r>
              <a:rPr lang="en-US" altLang="zh-CN">
                <a:latin typeface="宋体" panose="02010600030101010101" pitchFamily="2" charset="-122"/>
                <a:ea typeface="宋体" panose="02010600030101010101" pitchFamily="2" charset="-122"/>
                <a:cs typeface="宋体" panose="02010600030101010101" pitchFamily="2" charset="-122"/>
              </a:rPr>
              <a:t>/</a:t>
            </a:r>
            <a:r>
              <a:rPr lang="zh-CN" altLang="en-US">
                <a:latin typeface="宋体" panose="02010600030101010101" pitchFamily="2" charset="-122"/>
                <a:ea typeface="宋体" panose="02010600030101010101" pitchFamily="2" charset="-122"/>
                <a:cs typeface="宋体" panose="02010600030101010101" pitchFamily="2" charset="-122"/>
              </a:rPr>
              <a:t>重放技术）集成到现有系统中，需要复杂的系统设计和维护策略，以确保所有组件的协同工作。</a:t>
            </a:r>
            <a:endParaRPr lang="zh-CN" altLang="en-US">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altLang="zh-CN" b="1">
                <a:latin typeface="宋体" panose="02010600030101010101" pitchFamily="2" charset="-122"/>
                <a:ea typeface="宋体" panose="02010600030101010101" pitchFamily="2" charset="-122"/>
                <a:cs typeface="宋体" panose="02010600030101010101" pitchFamily="2" charset="-122"/>
              </a:rPr>
              <a:t>3.</a:t>
            </a:r>
            <a:r>
              <a:rPr lang="zh-CN" altLang="en-US" b="1">
                <a:latin typeface="宋体" panose="02010600030101010101" pitchFamily="2" charset="-122"/>
                <a:ea typeface="宋体" panose="02010600030101010101" pitchFamily="2" charset="-122"/>
                <a:cs typeface="宋体" panose="02010600030101010101" pitchFamily="2" charset="-122"/>
              </a:rPr>
              <a:t>准确性和可解释性：</a:t>
            </a:r>
            <a:endParaRPr lang="en-US" altLang="zh-CN" b="1">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r>
              <a:rPr lang="zh-CN" altLang="en-US">
                <a:latin typeface="宋体" panose="02010600030101010101" pitchFamily="2" charset="-122"/>
                <a:ea typeface="宋体" panose="02010600030101010101" pitchFamily="2" charset="-122"/>
                <a:cs typeface="宋体" panose="02010600030101010101" pitchFamily="2" charset="-122"/>
              </a:rPr>
              <a:t>虽然</a:t>
            </a:r>
            <a:r>
              <a:rPr lang="en-US" altLang="zh-CN">
                <a:latin typeface="宋体" panose="02010600030101010101" pitchFamily="2" charset="-122"/>
                <a:ea typeface="宋体" panose="02010600030101010101" pitchFamily="2" charset="-122"/>
                <a:cs typeface="宋体" panose="02010600030101010101" pitchFamily="2" charset="-122"/>
              </a:rPr>
              <a:t>LLM</a:t>
            </a:r>
            <a:r>
              <a:rPr lang="zh-CN" altLang="en-US">
                <a:latin typeface="宋体" panose="02010600030101010101" pitchFamily="2" charset="-122"/>
                <a:ea typeface="宋体" panose="02010600030101010101" pitchFamily="2" charset="-122"/>
                <a:cs typeface="宋体" panose="02010600030101010101" pitchFamily="2" charset="-122"/>
              </a:rPr>
              <a:t>能提供高效的解决方案，但在某些应用场景中，如软件测试或事故责任判断，其决策过程的不透明性可能会引发关于准确性和可信度的问题。增强模型的可解释性是提升用户信任和接受度的关键。</a:t>
            </a:r>
            <a:endParaRPr lang="zh-CN" altLang="en-US">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altLang="zh-CN" b="1">
                <a:latin typeface="宋体" panose="02010600030101010101" pitchFamily="2" charset="-122"/>
                <a:ea typeface="宋体" panose="02010600030101010101" pitchFamily="2" charset="-122"/>
                <a:cs typeface="宋体" panose="02010600030101010101" pitchFamily="2" charset="-122"/>
              </a:rPr>
              <a:t>4.</a:t>
            </a:r>
            <a:r>
              <a:rPr lang="zh-CN" altLang="en-US" b="1">
                <a:latin typeface="宋体" panose="02010600030101010101" pitchFamily="2" charset="-122"/>
                <a:ea typeface="宋体" panose="02010600030101010101" pitchFamily="2" charset="-122"/>
                <a:cs typeface="宋体" panose="02010600030101010101" pitchFamily="2" charset="-122"/>
              </a:rPr>
              <a:t>性能和效率问题：</a:t>
            </a:r>
            <a:endParaRPr lang="zh-CN" altLang="en-US" b="1">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r>
              <a:rPr lang="zh-CN" altLang="en-US">
                <a:latin typeface="宋体" panose="02010600030101010101" pitchFamily="2" charset="-122"/>
                <a:ea typeface="宋体" panose="02010600030101010101" pitchFamily="2" charset="-122"/>
                <a:cs typeface="宋体" panose="02010600030101010101" pitchFamily="2" charset="-122"/>
              </a:rPr>
              <a:t>处理大量数据或复杂查询时，</a:t>
            </a:r>
            <a:r>
              <a:rPr lang="en-US" altLang="zh-CN">
                <a:latin typeface="宋体" panose="02010600030101010101" pitchFamily="2" charset="-122"/>
                <a:ea typeface="宋体" panose="02010600030101010101" pitchFamily="2" charset="-122"/>
                <a:cs typeface="宋体" panose="02010600030101010101" pitchFamily="2" charset="-122"/>
              </a:rPr>
              <a:t>LLM</a:t>
            </a:r>
            <a:r>
              <a:rPr lang="zh-CN" altLang="en-US">
                <a:latin typeface="宋体" panose="02010600030101010101" pitchFamily="2" charset="-122"/>
                <a:ea typeface="宋体" panose="02010600030101010101" pitchFamily="2" charset="-122"/>
                <a:cs typeface="宋体" panose="02010600030101010101" pitchFamily="2" charset="-122"/>
              </a:rPr>
              <a:t>可能需要显著的计算资源。优化这些模型的执行效率，特别是在资源受限的环境中，是实现其广泛应用的关键。</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panose="020B0502040204020203" charset="-122"/>
              <a:ea typeface="微软雅黑 Light" panose="020B0502040204020203" charset="-122"/>
              <a:cs typeface="+mn-cs"/>
            </a:endParaRPr>
          </a:p>
        </p:txBody>
      </p:sp>
      <p:pic>
        <p:nvPicPr>
          <p:cNvPr id="41" name="图形 4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643821" y="98896"/>
            <a:ext cx="1251222" cy="347019"/>
          </a:xfrm>
          <a:prstGeom prst="rect">
            <a:avLst/>
          </a:prstGeom>
        </p:spPr>
      </p:pic>
      <p:grpSp>
        <p:nvGrpSpPr>
          <p:cNvPr id="38" name="组合 37"/>
          <p:cNvGrpSpPr/>
          <p:nvPr/>
        </p:nvGrpSpPr>
        <p:grpSpPr>
          <a:xfrm>
            <a:off x="141608" y="122555"/>
            <a:ext cx="4991736" cy="303530"/>
            <a:chOff x="5515858" y="112109"/>
            <a:chExt cx="5078094" cy="308753"/>
          </a:xfrm>
        </p:grpSpPr>
        <p:sp>
          <p:nvSpPr>
            <p:cNvPr id="39" name="矩形 38"/>
            <p:cNvSpPr/>
            <p:nvPr/>
          </p:nvSpPr>
          <p:spPr>
            <a:xfrm>
              <a:off x="9489316" y="112109"/>
              <a:ext cx="1104636" cy="308753"/>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0" name="文本框 39"/>
            <p:cNvSpPr txBox="1"/>
            <p:nvPr/>
          </p:nvSpPr>
          <p:spPr>
            <a:xfrm>
              <a:off x="6680572" y="119214"/>
              <a:ext cx="1558117" cy="249328"/>
            </a:xfrm>
            <a:prstGeom prst="rect">
              <a:avLst/>
            </a:prstGeom>
            <a:noFill/>
          </p:spPr>
          <p:txBody>
            <a:bodyPr wrap="square" rtlCol="0">
              <a:spAutoFit/>
            </a:bodyPr>
            <a:p>
              <a:pPr marL="0" marR="0" lvl="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accent1">
                      <a:lumMod val="75000"/>
                    </a:schemeClr>
                  </a:solidFill>
                  <a:latin typeface="+mj-ea"/>
                  <a:ea typeface="+mj-ea"/>
                  <a:sym typeface="+mn-ea"/>
                </a:rPr>
                <a:t>Literature Review</a:t>
              </a:r>
              <a:endParaRPr kumimoji="0" lang="en-US" altLang="zh-CN" sz="1000" b="1" i="0" u="none" strike="noStrike" kern="1200" cap="none" spc="0" normalizeH="0" baseline="0" noProof="0" dirty="0">
                <a:ln>
                  <a:noFill/>
                </a:ln>
                <a:solidFill>
                  <a:schemeClr val="accent1">
                    <a:lumMod val="75000"/>
                  </a:schemeClr>
                </a:solidFill>
                <a:effectLst/>
                <a:uLnTx/>
                <a:uFillTx/>
                <a:latin typeface="+mj-ea"/>
                <a:ea typeface="+mj-ea"/>
                <a:cs typeface="+mn-cs"/>
                <a:sym typeface="+mn-ea"/>
              </a:endParaRPr>
            </a:p>
          </p:txBody>
        </p:sp>
        <p:sp>
          <p:nvSpPr>
            <p:cNvPr id="42" name="文本框 41"/>
            <p:cNvSpPr txBox="1"/>
            <p:nvPr/>
          </p:nvSpPr>
          <p:spPr>
            <a:xfrm>
              <a:off x="5515858" y="129550"/>
              <a:ext cx="1235771" cy="249328"/>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chemeClr val="accent1">
                      <a:lumMod val="75000"/>
                    </a:schemeClr>
                  </a:solidFill>
                  <a:effectLst/>
                  <a:uLnTx/>
                  <a:uFillTx/>
                  <a:latin typeface="+mj-ea"/>
                  <a:ea typeface="+mj-ea"/>
                  <a:cs typeface="+mn-cs"/>
                  <a:sym typeface="+mn-ea"/>
                </a:rPr>
                <a:t>Introduction</a:t>
              </a:r>
              <a:endParaRPr kumimoji="0" lang="en-US" altLang="zh-CN" sz="1000" b="1" i="0" u="none" strike="noStrike" kern="1200" cap="none" spc="0" normalizeH="0" baseline="0" noProof="0" dirty="0">
                <a:ln>
                  <a:noFill/>
                </a:ln>
                <a:solidFill>
                  <a:schemeClr val="accent1">
                    <a:lumMod val="75000"/>
                  </a:schemeClr>
                </a:solidFill>
                <a:effectLst/>
                <a:uLnTx/>
                <a:uFillTx/>
                <a:latin typeface="+mj-ea"/>
                <a:ea typeface="+mj-ea"/>
                <a:cs typeface="+mn-cs"/>
                <a:sym typeface="+mn-ea"/>
              </a:endParaRPr>
            </a:p>
          </p:txBody>
        </p:sp>
        <p:sp>
          <p:nvSpPr>
            <p:cNvPr id="43" name="文本框 42"/>
            <p:cNvSpPr txBox="1"/>
            <p:nvPr/>
          </p:nvSpPr>
          <p:spPr>
            <a:xfrm>
              <a:off x="7900833" y="119860"/>
              <a:ext cx="1717030" cy="249328"/>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accent1">
                      <a:lumMod val="75000"/>
                    </a:schemeClr>
                  </a:solidFill>
                  <a:latin typeface="+mj-ea"/>
                  <a:ea typeface="+mj-ea"/>
                  <a:sym typeface="+mn-ea"/>
                </a:rPr>
                <a:t>Key Technologies</a:t>
              </a:r>
              <a:endParaRPr kumimoji="0" lang="en-US" altLang="zh-CN" sz="1000" b="1" i="0" u="none" strike="noStrike" kern="1200" cap="none" spc="0" normalizeH="0" baseline="0" noProof="0" dirty="0">
                <a:ln>
                  <a:noFill/>
                </a:ln>
                <a:solidFill>
                  <a:schemeClr val="accent1">
                    <a:lumMod val="75000"/>
                  </a:schemeClr>
                </a:solidFill>
                <a:effectLst/>
                <a:uLnTx/>
                <a:uFillTx/>
                <a:latin typeface="+mj-ea"/>
                <a:ea typeface="+mj-ea"/>
                <a:cs typeface="+mn-cs"/>
                <a:sym typeface="+mn-ea"/>
              </a:endParaRPr>
            </a:p>
          </p:txBody>
        </p:sp>
        <p:grpSp>
          <p:nvGrpSpPr>
            <p:cNvPr id="44" name="组合 43"/>
            <p:cNvGrpSpPr/>
            <p:nvPr/>
          </p:nvGrpSpPr>
          <p:grpSpPr>
            <a:xfrm>
              <a:off x="6791404" y="159486"/>
              <a:ext cx="2629145" cy="209852"/>
              <a:chOff x="6358270" y="115009"/>
              <a:chExt cx="2629145" cy="307494"/>
            </a:xfrm>
          </p:grpSpPr>
          <p:cxnSp>
            <p:nvCxnSpPr>
              <p:cNvPr id="45" name="直接连接符 44"/>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765490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8987415"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48" name="文本框 47"/>
          <p:cNvSpPr txBox="1"/>
          <p:nvPr/>
        </p:nvSpPr>
        <p:spPr>
          <a:xfrm>
            <a:off x="3862070" y="139700"/>
            <a:ext cx="1469390" cy="331470"/>
          </a:xfrm>
          <a:prstGeom prst="rect">
            <a:avLst/>
          </a:prstGeom>
          <a:noFill/>
        </p:spPr>
        <p:txBody>
          <a:bodyPr wrap="square" rtlCol="0">
            <a:noAutofit/>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bg1"/>
                </a:solidFill>
                <a:latin typeface="+mj-ea"/>
                <a:ea typeface="+mj-ea"/>
                <a:sym typeface="+mn-ea"/>
              </a:rPr>
              <a:t>Future Direction</a:t>
            </a:r>
            <a:endParaRPr kumimoji="0" lang="en-US" altLang="zh-CN" sz="1000" b="1" i="0" u="none" strike="noStrike" kern="1200" cap="none" spc="0" normalizeH="0" baseline="0" noProof="0" dirty="0">
              <a:ln>
                <a:noFill/>
              </a:ln>
              <a:solidFill>
                <a:schemeClr val="bg1"/>
              </a:solidFill>
              <a:effectLst/>
              <a:uLnTx/>
              <a:uFillTx/>
              <a:latin typeface="+mj-ea"/>
              <a:ea typeface="+mj-ea"/>
              <a:cs typeface="+mn-cs"/>
              <a:sym typeface="+mn-ea"/>
            </a:endParaRPr>
          </a:p>
        </p:txBody>
      </p:sp>
      <p:cxnSp>
        <p:nvCxnSpPr>
          <p:cNvPr id="3" name="直接连接符 2"/>
          <p:cNvCxnSpPr/>
          <p:nvPr/>
        </p:nvCxnSpPr>
        <p:spPr>
          <a:xfrm>
            <a:off x="5201652" y="169131"/>
            <a:ext cx="0" cy="20630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232400" y="134620"/>
            <a:ext cx="941070" cy="331470"/>
          </a:xfrm>
          <a:prstGeom prst="rect">
            <a:avLst/>
          </a:prstGeom>
          <a:noFill/>
        </p:spPr>
        <p:txBody>
          <a:bodyPr wrap="square" rtlCol="0">
            <a:noAutofit/>
          </a:bodyPr>
          <a:p>
            <a:pPr algn="l"/>
            <a:r>
              <a:rPr lang="en-US" altLang="zh-CN" sz="1000" b="1" dirty="0">
                <a:solidFill>
                  <a:schemeClr val="accent1">
                    <a:lumMod val="75000"/>
                  </a:schemeClr>
                </a:solidFill>
                <a:latin typeface="+mj-ea"/>
                <a:ea typeface="+mj-ea"/>
                <a:sym typeface="+mn-ea"/>
              </a:rPr>
              <a:t>Conclusion</a:t>
            </a:r>
            <a:endParaRPr kumimoji="0" lang="zh-CN" altLang="en-US" sz="10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sp>
        <p:nvSpPr>
          <p:cNvPr id="5" name="圆角矩形 4"/>
          <p:cNvSpPr/>
          <p:nvPr/>
        </p:nvSpPr>
        <p:spPr>
          <a:xfrm>
            <a:off x="584200" y="879475"/>
            <a:ext cx="1062355" cy="38163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nvSpPr>
        <p:spPr>
          <a:xfrm>
            <a:off x="584200" y="879475"/>
            <a:ext cx="1144905" cy="368300"/>
          </a:xfrm>
          <a:prstGeom prst="rect">
            <a:avLst/>
          </a:prstGeom>
          <a:noFill/>
        </p:spPr>
        <p:txBody>
          <a:bodyPr wrap="square" rtlCol="0">
            <a:spAutoFit/>
          </a:bodyPr>
          <a:p>
            <a:r>
              <a:rPr lang="zh-CN" altLang="en-US">
                <a:solidFill>
                  <a:schemeClr val="bg1"/>
                </a:solidFill>
              </a:rPr>
              <a:t>未来</a:t>
            </a:r>
            <a:r>
              <a:rPr lang="zh-CN" altLang="en-US">
                <a:solidFill>
                  <a:schemeClr val="bg1"/>
                </a:solidFill>
              </a:rPr>
              <a:t>趋势</a:t>
            </a:r>
            <a:endParaRPr lang="zh-CN" altLang="en-US">
              <a:solidFill>
                <a:schemeClr val="bg1"/>
              </a:solidFill>
            </a:endParaRPr>
          </a:p>
        </p:txBody>
      </p:sp>
      <p:sp>
        <p:nvSpPr>
          <p:cNvPr id="9" name="文本框 8"/>
          <p:cNvSpPr txBox="1"/>
          <p:nvPr/>
        </p:nvSpPr>
        <p:spPr>
          <a:xfrm>
            <a:off x="584200" y="1491615"/>
            <a:ext cx="11126470" cy="4661535"/>
          </a:xfrm>
          <a:prstGeom prst="rect">
            <a:avLst/>
          </a:prstGeom>
          <a:noFill/>
        </p:spPr>
        <p:txBody>
          <a:bodyPr wrap="square" rtlCol="0">
            <a:spAutoFit/>
          </a:bodyPr>
          <a:p>
            <a:pPr indent="0">
              <a:lnSpc>
                <a:spcPct val="150000"/>
              </a:lnSpc>
            </a:pPr>
            <a:r>
              <a:rPr lang="en-US" altLang="zh-CN" b="1">
                <a:latin typeface="宋体" panose="02010600030101010101" pitchFamily="2" charset="-122"/>
                <a:ea typeface="宋体" panose="02010600030101010101" pitchFamily="2" charset="-122"/>
                <a:cs typeface="宋体" panose="02010600030101010101" pitchFamily="2" charset="-122"/>
              </a:rPr>
              <a:t>1.</a:t>
            </a:r>
            <a:r>
              <a:rPr lang="zh-CN" altLang="en-US" b="1">
                <a:latin typeface="宋体" panose="02010600030101010101" pitchFamily="2" charset="-122"/>
                <a:ea typeface="宋体" panose="02010600030101010101" pitchFamily="2" charset="-122"/>
                <a:cs typeface="宋体" panose="02010600030101010101" pitchFamily="2" charset="-122"/>
              </a:rPr>
              <a:t>增强的测试自动化：</a:t>
            </a:r>
            <a:endParaRPr lang="en-US" altLang="zh-CN" b="1">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r>
              <a:rPr lang="zh-CN" altLang="en-US">
                <a:latin typeface="宋体" panose="02010600030101010101" pitchFamily="2" charset="-122"/>
                <a:ea typeface="宋体" panose="02010600030101010101" pitchFamily="2" charset="-122"/>
                <a:cs typeface="宋体" panose="02010600030101010101" pitchFamily="2" charset="-122"/>
              </a:rPr>
              <a:t>随着机器学习和自然语言处理技术的进步，预计未来的软件测试将更加自动化，能够自动生成更高质量和更复杂的测试用例，覆盖更广泛的测试场景。</a:t>
            </a:r>
            <a:endParaRPr lang="zh-CN" altLang="en-US">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endParaRPr lang="zh-CN" altLang="en-US">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altLang="zh-CN" b="1">
                <a:latin typeface="宋体" panose="02010600030101010101" pitchFamily="2" charset="-122"/>
                <a:ea typeface="宋体" panose="02010600030101010101" pitchFamily="2" charset="-122"/>
                <a:cs typeface="宋体" panose="02010600030101010101" pitchFamily="2" charset="-122"/>
              </a:rPr>
              <a:t>2.</a:t>
            </a:r>
            <a:r>
              <a:rPr lang="zh-CN" altLang="en-US" b="1">
                <a:latin typeface="宋体" panose="02010600030101010101" pitchFamily="2" charset="-122"/>
                <a:ea typeface="宋体" panose="02010600030101010101" pitchFamily="2" charset="-122"/>
                <a:cs typeface="宋体" panose="02010600030101010101" pitchFamily="2" charset="-122"/>
              </a:rPr>
              <a:t>集成和连续性测试：</a:t>
            </a:r>
            <a:endParaRPr lang="en-US" altLang="zh-CN" b="1">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r>
              <a:rPr lang="en-US" altLang="zh-CN">
                <a:latin typeface="宋体" panose="02010600030101010101" pitchFamily="2" charset="-122"/>
                <a:ea typeface="宋体" panose="02010600030101010101" pitchFamily="2" charset="-122"/>
                <a:cs typeface="宋体" panose="02010600030101010101" pitchFamily="2" charset="-122"/>
              </a:rPr>
              <a:t>AI</a:t>
            </a:r>
            <a:r>
              <a:rPr lang="zh-CN" altLang="en-US">
                <a:latin typeface="宋体" panose="02010600030101010101" pitchFamily="2" charset="-122"/>
                <a:ea typeface="宋体" panose="02010600030101010101" pitchFamily="2" charset="-122"/>
                <a:cs typeface="宋体" panose="02010600030101010101" pitchFamily="2" charset="-122"/>
              </a:rPr>
              <a:t>技术将更深入地集成到持续集成</a:t>
            </a:r>
            <a:r>
              <a:rPr lang="en-US" altLang="zh-CN">
                <a:latin typeface="宋体" panose="02010600030101010101" pitchFamily="2" charset="-122"/>
                <a:ea typeface="宋体" panose="02010600030101010101" pitchFamily="2" charset="-122"/>
                <a:cs typeface="宋体" panose="02010600030101010101" pitchFamily="2" charset="-122"/>
              </a:rPr>
              <a:t>/</a:t>
            </a:r>
            <a:r>
              <a:rPr lang="zh-CN" altLang="en-US">
                <a:latin typeface="宋体" panose="02010600030101010101" pitchFamily="2" charset="-122"/>
                <a:ea typeface="宋体" panose="02010600030101010101" pitchFamily="2" charset="-122"/>
                <a:cs typeface="宋体" panose="02010600030101010101" pitchFamily="2" charset="-122"/>
              </a:rPr>
              <a:t>持续部署（</a:t>
            </a:r>
            <a:r>
              <a:rPr lang="en-US" altLang="zh-CN">
                <a:latin typeface="宋体" panose="02010600030101010101" pitchFamily="2" charset="-122"/>
                <a:ea typeface="宋体" panose="02010600030101010101" pitchFamily="2" charset="-122"/>
                <a:cs typeface="宋体" panose="02010600030101010101" pitchFamily="2" charset="-122"/>
              </a:rPr>
              <a:t>CI/CD</a:t>
            </a:r>
            <a:r>
              <a:rPr lang="zh-CN" altLang="en-US">
                <a:latin typeface="宋体" panose="02010600030101010101" pitchFamily="2" charset="-122"/>
                <a:ea typeface="宋体" panose="02010600030101010101" pitchFamily="2" charset="-122"/>
                <a:cs typeface="宋体" panose="02010600030101010101" pitchFamily="2" charset="-122"/>
              </a:rPr>
              <a:t>）管道中，实现测试的实时更新和优化，以适应快速迭代的开发模式。</a:t>
            </a:r>
            <a:endParaRPr lang="zh-CN" altLang="en-US">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endParaRPr lang="zh-CN" altLang="en-US">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altLang="zh-CN" b="1">
                <a:latin typeface="宋体" panose="02010600030101010101" pitchFamily="2" charset="-122"/>
                <a:ea typeface="宋体" panose="02010600030101010101" pitchFamily="2" charset="-122"/>
                <a:cs typeface="宋体" panose="02010600030101010101" pitchFamily="2" charset="-122"/>
              </a:rPr>
              <a:t>3.</a:t>
            </a:r>
            <a:r>
              <a:rPr lang="zh-CN" altLang="en-US" b="1">
                <a:latin typeface="宋体" panose="02010600030101010101" pitchFamily="2" charset="-122"/>
                <a:ea typeface="宋体" panose="02010600030101010101" pitchFamily="2" charset="-122"/>
                <a:cs typeface="宋体" panose="02010600030101010101" pitchFamily="2" charset="-122"/>
              </a:rPr>
              <a:t>智能化错误诊断和修复：</a:t>
            </a:r>
            <a:endParaRPr lang="en-US" altLang="zh-CN" b="1">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r>
              <a:rPr lang="zh-CN" altLang="en-US">
                <a:latin typeface="宋体" panose="02010600030101010101" pitchFamily="2" charset="-122"/>
                <a:ea typeface="宋体" panose="02010600030101010101" pitchFamily="2" charset="-122"/>
                <a:cs typeface="宋体" panose="02010600030101010101" pitchFamily="2" charset="-122"/>
              </a:rPr>
              <a:t>利用</a:t>
            </a:r>
            <a:r>
              <a:rPr lang="en-US" altLang="zh-CN">
                <a:latin typeface="宋体" panose="02010600030101010101" pitchFamily="2" charset="-122"/>
                <a:ea typeface="宋体" panose="02010600030101010101" pitchFamily="2" charset="-122"/>
                <a:cs typeface="宋体" panose="02010600030101010101" pitchFamily="2" charset="-122"/>
              </a:rPr>
              <a:t>AI</a:t>
            </a:r>
            <a:r>
              <a:rPr lang="zh-CN" altLang="en-US">
                <a:latin typeface="宋体" panose="02010600030101010101" pitchFamily="2" charset="-122"/>
                <a:ea typeface="宋体" panose="02010600030101010101" pitchFamily="2" charset="-122"/>
                <a:cs typeface="宋体" panose="02010600030101010101" pitchFamily="2" charset="-122"/>
              </a:rPr>
              <a:t>进行错误诊断和自动修复的能力将得到加强，</a:t>
            </a:r>
            <a:r>
              <a:rPr lang="en-US" altLang="zh-CN">
                <a:latin typeface="宋体" panose="02010600030101010101" pitchFamily="2" charset="-122"/>
                <a:ea typeface="宋体" panose="02010600030101010101" pitchFamily="2" charset="-122"/>
                <a:cs typeface="宋体" panose="02010600030101010101" pitchFamily="2" charset="-122"/>
              </a:rPr>
              <a:t>AI</a:t>
            </a:r>
            <a:r>
              <a:rPr lang="zh-CN" altLang="en-US">
                <a:latin typeface="宋体" panose="02010600030101010101" pitchFamily="2" charset="-122"/>
                <a:ea typeface="宋体" panose="02010600030101010101" pitchFamily="2" charset="-122"/>
                <a:cs typeface="宋体" panose="02010600030101010101" pitchFamily="2" charset="-122"/>
              </a:rPr>
              <a:t>不仅能够识别问题，还能提出修改建议甚至直接修复代码。</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panose="020B0502040204020203" charset="-122"/>
              <a:ea typeface="微软雅黑 Light" panose="020B0502040204020203" charset="-122"/>
              <a:cs typeface="+mn-cs"/>
            </a:endParaRPr>
          </a:p>
        </p:txBody>
      </p:sp>
      <p:pic>
        <p:nvPicPr>
          <p:cNvPr id="41" name="图形 4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643821" y="98896"/>
            <a:ext cx="1251222" cy="347019"/>
          </a:xfrm>
          <a:prstGeom prst="rect">
            <a:avLst/>
          </a:prstGeom>
        </p:spPr>
      </p:pic>
      <p:grpSp>
        <p:nvGrpSpPr>
          <p:cNvPr id="38" name="组合 37"/>
          <p:cNvGrpSpPr/>
          <p:nvPr/>
        </p:nvGrpSpPr>
        <p:grpSpPr>
          <a:xfrm>
            <a:off x="141608" y="122555"/>
            <a:ext cx="4991736" cy="303530"/>
            <a:chOff x="5515858" y="112109"/>
            <a:chExt cx="5078094" cy="308753"/>
          </a:xfrm>
        </p:grpSpPr>
        <p:sp>
          <p:nvSpPr>
            <p:cNvPr id="39" name="矩形 38"/>
            <p:cNvSpPr/>
            <p:nvPr/>
          </p:nvSpPr>
          <p:spPr>
            <a:xfrm>
              <a:off x="9489316" y="112109"/>
              <a:ext cx="1104636" cy="308753"/>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0" name="文本框 39"/>
            <p:cNvSpPr txBox="1"/>
            <p:nvPr/>
          </p:nvSpPr>
          <p:spPr>
            <a:xfrm>
              <a:off x="6680572" y="119214"/>
              <a:ext cx="1558117" cy="249328"/>
            </a:xfrm>
            <a:prstGeom prst="rect">
              <a:avLst/>
            </a:prstGeom>
            <a:noFill/>
          </p:spPr>
          <p:txBody>
            <a:bodyPr wrap="square" rtlCol="0">
              <a:spAutoFit/>
            </a:bodyPr>
            <a:p>
              <a:pPr marL="0" marR="0" lvl="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accent1">
                      <a:lumMod val="75000"/>
                    </a:schemeClr>
                  </a:solidFill>
                  <a:latin typeface="+mj-ea"/>
                  <a:ea typeface="+mj-ea"/>
                  <a:sym typeface="+mn-ea"/>
                </a:rPr>
                <a:t>Literature Review</a:t>
              </a:r>
              <a:endParaRPr kumimoji="0" lang="en-US" altLang="zh-CN" sz="1000" b="1" i="0" u="none" strike="noStrike" kern="1200" cap="none" spc="0" normalizeH="0" baseline="0" noProof="0" dirty="0">
                <a:ln>
                  <a:noFill/>
                </a:ln>
                <a:solidFill>
                  <a:schemeClr val="accent1">
                    <a:lumMod val="75000"/>
                  </a:schemeClr>
                </a:solidFill>
                <a:effectLst/>
                <a:uLnTx/>
                <a:uFillTx/>
                <a:latin typeface="+mj-ea"/>
                <a:ea typeface="+mj-ea"/>
                <a:cs typeface="+mn-cs"/>
                <a:sym typeface="+mn-ea"/>
              </a:endParaRPr>
            </a:p>
          </p:txBody>
        </p:sp>
        <p:sp>
          <p:nvSpPr>
            <p:cNvPr id="42" name="文本框 41"/>
            <p:cNvSpPr txBox="1"/>
            <p:nvPr/>
          </p:nvSpPr>
          <p:spPr>
            <a:xfrm>
              <a:off x="5515858" y="129550"/>
              <a:ext cx="1235771" cy="249328"/>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chemeClr val="accent1">
                      <a:lumMod val="75000"/>
                    </a:schemeClr>
                  </a:solidFill>
                  <a:effectLst/>
                  <a:uLnTx/>
                  <a:uFillTx/>
                  <a:latin typeface="+mj-ea"/>
                  <a:ea typeface="+mj-ea"/>
                  <a:cs typeface="+mn-cs"/>
                  <a:sym typeface="+mn-ea"/>
                </a:rPr>
                <a:t>Introduction</a:t>
              </a:r>
              <a:endParaRPr kumimoji="0" lang="en-US" altLang="zh-CN" sz="1000" b="1" i="0" u="none" strike="noStrike" kern="1200" cap="none" spc="0" normalizeH="0" baseline="0" noProof="0" dirty="0">
                <a:ln>
                  <a:noFill/>
                </a:ln>
                <a:solidFill>
                  <a:schemeClr val="accent1">
                    <a:lumMod val="75000"/>
                  </a:schemeClr>
                </a:solidFill>
                <a:effectLst/>
                <a:uLnTx/>
                <a:uFillTx/>
                <a:latin typeface="+mj-ea"/>
                <a:ea typeface="+mj-ea"/>
                <a:cs typeface="+mn-cs"/>
                <a:sym typeface="+mn-ea"/>
              </a:endParaRPr>
            </a:p>
          </p:txBody>
        </p:sp>
        <p:sp>
          <p:nvSpPr>
            <p:cNvPr id="43" name="文本框 42"/>
            <p:cNvSpPr txBox="1"/>
            <p:nvPr/>
          </p:nvSpPr>
          <p:spPr>
            <a:xfrm>
              <a:off x="7900833" y="119860"/>
              <a:ext cx="1717030" cy="249328"/>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accent1">
                      <a:lumMod val="75000"/>
                    </a:schemeClr>
                  </a:solidFill>
                  <a:latin typeface="+mj-ea"/>
                  <a:ea typeface="+mj-ea"/>
                  <a:sym typeface="+mn-ea"/>
                </a:rPr>
                <a:t>Key Technologies</a:t>
              </a:r>
              <a:endParaRPr kumimoji="0" lang="en-US" altLang="zh-CN" sz="1000" b="1" i="0" u="none" strike="noStrike" kern="1200" cap="none" spc="0" normalizeH="0" baseline="0" noProof="0" dirty="0">
                <a:ln>
                  <a:noFill/>
                </a:ln>
                <a:solidFill>
                  <a:schemeClr val="accent1">
                    <a:lumMod val="75000"/>
                  </a:schemeClr>
                </a:solidFill>
                <a:effectLst/>
                <a:uLnTx/>
                <a:uFillTx/>
                <a:latin typeface="+mj-ea"/>
                <a:ea typeface="+mj-ea"/>
                <a:cs typeface="+mn-cs"/>
                <a:sym typeface="+mn-ea"/>
              </a:endParaRPr>
            </a:p>
          </p:txBody>
        </p:sp>
        <p:grpSp>
          <p:nvGrpSpPr>
            <p:cNvPr id="44" name="组合 43"/>
            <p:cNvGrpSpPr/>
            <p:nvPr/>
          </p:nvGrpSpPr>
          <p:grpSpPr>
            <a:xfrm>
              <a:off x="6791404" y="159486"/>
              <a:ext cx="2629145" cy="209852"/>
              <a:chOff x="6358270" y="115009"/>
              <a:chExt cx="2629145" cy="307494"/>
            </a:xfrm>
          </p:grpSpPr>
          <p:cxnSp>
            <p:nvCxnSpPr>
              <p:cNvPr id="45" name="直接连接符 44"/>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765490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8987415"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48" name="文本框 47"/>
          <p:cNvSpPr txBox="1"/>
          <p:nvPr/>
        </p:nvSpPr>
        <p:spPr>
          <a:xfrm>
            <a:off x="3862070" y="139700"/>
            <a:ext cx="1469390" cy="331470"/>
          </a:xfrm>
          <a:prstGeom prst="rect">
            <a:avLst/>
          </a:prstGeom>
          <a:noFill/>
        </p:spPr>
        <p:txBody>
          <a:bodyPr wrap="square" rtlCol="0">
            <a:noAutofit/>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bg1"/>
                </a:solidFill>
                <a:latin typeface="+mj-ea"/>
                <a:ea typeface="+mj-ea"/>
                <a:sym typeface="+mn-ea"/>
              </a:rPr>
              <a:t>Future Direction</a:t>
            </a:r>
            <a:endParaRPr kumimoji="0" lang="en-US" altLang="zh-CN" sz="1000" b="1" i="0" u="none" strike="noStrike" kern="1200" cap="none" spc="0" normalizeH="0" baseline="0" noProof="0" dirty="0">
              <a:ln>
                <a:noFill/>
              </a:ln>
              <a:solidFill>
                <a:schemeClr val="bg1"/>
              </a:solidFill>
              <a:effectLst/>
              <a:uLnTx/>
              <a:uFillTx/>
              <a:latin typeface="+mj-ea"/>
              <a:ea typeface="+mj-ea"/>
              <a:cs typeface="+mn-cs"/>
              <a:sym typeface="+mn-ea"/>
            </a:endParaRPr>
          </a:p>
        </p:txBody>
      </p:sp>
      <p:cxnSp>
        <p:nvCxnSpPr>
          <p:cNvPr id="3" name="直接连接符 2"/>
          <p:cNvCxnSpPr/>
          <p:nvPr/>
        </p:nvCxnSpPr>
        <p:spPr>
          <a:xfrm>
            <a:off x="5201652" y="169131"/>
            <a:ext cx="0" cy="20630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232400" y="134620"/>
            <a:ext cx="941070" cy="331470"/>
          </a:xfrm>
          <a:prstGeom prst="rect">
            <a:avLst/>
          </a:prstGeom>
          <a:noFill/>
        </p:spPr>
        <p:txBody>
          <a:bodyPr wrap="square" rtlCol="0">
            <a:noAutofit/>
          </a:bodyPr>
          <a:p>
            <a:pPr algn="l"/>
            <a:r>
              <a:rPr lang="en-US" altLang="zh-CN" sz="1000" b="1" dirty="0">
                <a:solidFill>
                  <a:schemeClr val="accent1">
                    <a:lumMod val="75000"/>
                  </a:schemeClr>
                </a:solidFill>
                <a:latin typeface="+mj-ea"/>
                <a:ea typeface="+mj-ea"/>
                <a:sym typeface="+mn-ea"/>
              </a:rPr>
              <a:t>Conclusion</a:t>
            </a:r>
            <a:endParaRPr kumimoji="0" lang="zh-CN" altLang="en-US" sz="10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sp>
        <p:nvSpPr>
          <p:cNvPr id="5" name="圆角矩形 4"/>
          <p:cNvSpPr/>
          <p:nvPr/>
        </p:nvSpPr>
        <p:spPr>
          <a:xfrm>
            <a:off x="584200" y="879475"/>
            <a:ext cx="1590040" cy="38163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nvSpPr>
        <p:spPr>
          <a:xfrm>
            <a:off x="584200" y="892810"/>
            <a:ext cx="1814195" cy="368300"/>
          </a:xfrm>
          <a:prstGeom prst="rect">
            <a:avLst/>
          </a:prstGeom>
          <a:noFill/>
        </p:spPr>
        <p:txBody>
          <a:bodyPr wrap="square" rtlCol="0">
            <a:spAutoFit/>
          </a:bodyPr>
          <a:p>
            <a:r>
              <a:rPr lang="zh-CN" altLang="en-US">
                <a:solidFill>
                  <a:schemeClr val="bg1"/>
                </a:solidFill>
              </a:rPr>
              <a:t>未来研究方向</a:t>
            </a:r>
            <a:endParaRPr lang="zh-CN" altLang="en-US">
              <a:solidFill>
                <a:schemeClr val="bg1"/>
              </a:solidFill>
            </a:endParaRPr>
          </a:p>
        </p:txBody>
      </p:sp>
      <p:sp>
        <p:nvSpPr>
          <p:cNvPr id="9" name="文本框 8"/>
          <p:cNvSpPr txBox="1"/>
          <p:nvPr/>
        </p:nvSpPr>
        <p:spPr>
          <a:xfrm>
            <a:off x="584200" y="1430655"/>
            <a:ext cx="11126470" cy="5077460"/>
          </a:xfrm>
          <a:prstGeom prst="rect">
            <a:avLst/>
          </a:prstGeom>
          <a:noFill/>
        </p:spPr>
        <p:txBody>
          <a:bodyPr wrap="square" rtlCol="0">
            <a:spAutoFit/>
          </a:bodyPr>
          <a:p>
            <a:pPr indent="0">
              <a:lnSpc>
                <a:spcPct val="150000"/>
              </a:lnSpc>
            </a:pPr>
            <a:r>
              <a:rPr lang="en-US" altLang="zh-CN" b="1">
                <a:latin typeface="宋体" panose="02010600030101010101" pitchFamily="2" charset="-122"/>
                <a:ea typeface="宋体" panose="02010600030101010101" pitchFamily="2" charset="-122"/>
                <a:cs typeface="宋体" panose="02010600030101010101" pitchFamily="2" charset="-122"/>
              </a:rPr>
              <a:t>1.</a:t>
            </a:r>
            <a:r>
              <a:rPr lang="zh-CN" altLang="en-US" b="1">
                <a:latin typeface="宋体" panose="02010600030101010101" pitchFamily="2" charset="-122"/>
                <a:ea typeface="宋体" panose="02010600030101010101" pitchFamily="2" charset="-122"/>
                <a:cs typeface="宋体" panose="02010600030101010101" pitchFamily="2" charset="-122"/>
              </a:rPr>
              <a:t>可解释性和透明性的增强：</a:t>
            </a:r>
            <a:endParaRPr lang="en-US" altLang="zh-CN" b="1">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r>
              <a:rPr lang="zh-CN" altLang="en-US">
                <a:latin typeface="宋体" panose="02010600030101010101" pitchFamily="2" charset="-122"/>
                <a:ea typeface="宋体" panose="02010600030101010101" pitchFamily="2" charset="-122"/>
                <a:cs typeface="宋体" panose="02010600030101010101" pitchFamily="2" charset="-122"/>
              </a:rPr>
              <a:t>为了提升</a:t>
            </a:r>
            <a:r>
              <a:rPr lang="en-US" altLang="zh-CN">
                <a:latin typeface="宋体" panose="02010600030101010101" pitchFamily="2" charset="-122"/>
                <a:ea typeface="宋体" panose="02010600030101010101" pitchFamily="2" charset="-122"/>
                <a:cs typeface="宋体" panose="02010600030101010101" pitchFamily="2" charset="-122"/>
              </a:rPr>
              <a:t>AI</a:t>
            </a:r>
            <a:r>
              <a:rPr lang="zh-CN" altLang="en-US">
                <a:latin typeface="宋体" panose="02010600030101010101" pitchFamily="2" charset="-122"/>
                <a:ea typeface="宋体" panose="02010600030101010101" pitchFamily="2" charset="-122"/>
                <a:cs typeface="宋体" panose="02010600030101010101" pitchFamily="2" charset="-122"/>
              </a:rPr>
              <a:t>在软件测试中的可接受度，增强</a:t>
            </a:r>
            <a:r>
              <a:rPr lang="en-US" altLang="zh-CN">
                <a:latin typeface="宋体" panose="02010600030101010101" pitchFamily="2" charset="-122"/>
                <a:ea typeface="宋体" panose="02010600030101010101" pitchFamily="2" charset="-122"/>
                <a:cs typeface="宋体" panose="02010600030101010101" pitchFamily="2" charset="-122"/>
              </a:rPr>
              <a:t>AI</a:t>
            </a:r>
            <a:r>
              <a:rPr lang="zh-CN" altLang="en-US">
                <a:latin typeface="宋体" panose="02010600030101010101" pitchFamily="2" charset="-122"/>
                <a:ea typeface="宋体" panose="02010600030101010101" pitchFamily="2" charset="-122"/>
                <a:cs typeface="宋体" panose="02010600030101010101" pitchFamily="2" charset="-122"/>
              </a:rPr>
              <a:t>决策过程的可解释性将成为重要的研究方向。研究者需要开发新的技术来解释</a:t>
            </a:r>
            <a:r>
              <a:rPr lang="en-US" altLang="zh-CN">
                <a:latin typeface="宋体" panose="02010600030101010101" pitchFamily="2" charset="-122"/>
                <a:ea typeface="宋体" panose="02010600030101010101" pitchFamily="2" charset="-122"/>
                <a:cs typeface="宋体" panose="02010600030101010101" pitchFamily="2" charset="-122"/>
              </a:rPr>
              <a:t>AI</a:t>
            </a:r>
            <a:r>
              <a:rPr lang="zh-CN" altLang="en-US">
                <a:latin typeface="宋体" panose="02010600030101010101" pitchFamily="2" charset="-122"/>
                <a:ea typeface="宋体" panose="02010600030101010101" pitchFamily="2" charset="-122"/>
                <a:cs typeface="宋体" panose="02010600030101010101" pitchFamily="2" charset="-122"/>
              </a:rPr>
              <a:t>如何生成测试用例，如何选择测试策略，以及如何进行错误诊断。</a:t>
            </a:r>
            <a:endParaRPr lang="zh-CN" altLang="en-US">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altLang="zh-CN" b="1">
                <a:latin typeface="宋体" panose="02010600030101010101" pitchFamily="2" charset="-122"/>
                <a:ea typeface="宋体" panose="02010600030101010101" pitchFamily="2" charset="-122"/>
                <a:cs typeface="宋体" panose="02010600030101010101" pitchFamily="2" charset="-122"/>
              </a:rPr>
              <a:t>2.</a:t>
            </a:r>
            <a:r>
              <a:rPr lang="zh-CN" altLang="en-US" b="1">
                <a:latin typeface="宋体" panose="02010600030101010101" pitchFamily="2" charset="-122"/>
                <a:ea typeface="宋体" panose="02010600030101010101" pitchFamily="2" charset="-122"/>
                <a:cs typeface="宋体" panose="02010600030101010101" pitchFamily="2" charset="-122"/>
              </a:rPr>
              <a:t>跨平台和跨语言测试工具的开发：</a:t>
            </a:r>
            <a:endParaRPr lang="en-US" altLang="zh-CN" b="1">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r>
              <a:rPr lang="zh-CN" altLang="en-US">
                <a:latin typeface="宋体" panose="02010600030101010101" pitchFamily="2" charset="-122"/>
                <a:ea typeface="宋体" panose="02010600030101010101" pitchFamily="2" charset="-122"/>
                <a:cs typeface="宋体" panose="02010600030101010101" pitchFamily="2" charset="-122"/>
              </a:rPr>
              <a:t>开发能够支持多种编程语言和平台的</a:t>
            </a:r>
            <a:r>
              <a:rPr lang="en-US" altLang="zh-CN">
                <a:latin typeface="宋体" panose="02010600030101010101" pitchFamily="2" charset="-122"/>
                <a:ea typeface="宋体" panose="02010600030101010101" pitchFamily="2" charset="-122"/>
                <a:cs typeface="宋体" panose="02010600030101010101" pitchFamily="2" charset="-122"/>
              </a:rPr>
              <a:t>AI</a:t>
            </a:r>
            <a:r>
              <a:rPr lang="zh-CN" altLang="en-US">
                <a:latin typeface="宋体" panose="02010600030101010101" pitchFamily="2" charset="-122"/>
                <a:ea typeface="宋体" panose="02010600030101010101" pitchFamily="2" charset="-122"/>
                <a:cs typeface="宋体" panose="02010600030101010101" pitchFamily="2" charset="-122"/>
              </a:rPr>
              <a:t>测试工具，以适应不同环境和框架的需要，从而提高工具的通用性和实用性。</a:t>
            </a:r>
            <a:endParaRPr lang="zh-CN" altLang="en-US">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altLang="zh-CN" b="1">
                <a:latin typeface="宋体" panose="02010600030101010101" pitchFamily="2" charset="-122"/>
                <a:ea typeface="宋体" panose="02010600030101010101" pitchFamily="2" charset="-122"/>
                <a:cs typeface="宋体" panose="02010600030101010101" pitchFamily="2" charset="-122"/>
              </a:rPr>
              <a:t>3.</a:t>
            </a:r>
            <a:r>
              <a:rPr lang="zh-CN" altLang="en-US" b="1">
                <a:latin typeface="宋体" panose="02010600030101010101" pitchFamily="2" charset="-122"/>
                <a:ea typeface="宋体" panose="02010600030101010101" pitchFamily="2" charset="-122"/>
                <a:cs typeface="宋体" panose="02010600030101010101" pitchFamily="2" charset="-122"/>
              </a:rPr>
              <a:t>安全性和隐私保护：</a:t>
            </a:r>
            <a:endParaRPr lang="en-US" altLang="zh-CN" b="1">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r>
              <a:rPr lang="zh-CN" altLang="en-US">
                <a:latin typeface="宋体" panose="02010600030101010101" pitchFamily="2" charset="-122"/>
                <a:ea typeface="宋体" panose="02010600030101010101" pitchFamily="2" charset="-122"/>
                <a:cs typeface="宋体" panose="02010600030101010101" pitchFamily="2" charset="-122"/>
              </a:rPr>
              <a:t>在自动化测试中融入更多的安全性和隐私保护措施，特别是在处理敏感数据和应用时。这包括开发新的算法和协议来确保测试数据的安全以及测试过程中的隐私不被泄露。</a:t>
            </a:r>
            <a:endParaRPr lang="zh-CN" altLang="en-US">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altLang="zh-CN" b="1">
                <a:latin typeface="宋体" panose="02010600030101010101" pitchFamily="2" charset="-122"/>
                <a:ea typeface="宋体" panose="02010600030101010101" pitchFamily="2" charset="-122"/>
                <a:cs typeface="宋体" panose="02010600030101010101" pitchFamily="2" charset="-122"/>
              </a:rPr>
              <a:t>4.</a:t>
            </a:r>
            <a:r>
              <a:rPr lang="zh-CN" altLang="en-US" b="1">
                <a:latin typeface="宋体" panose="02010600030101010101" pitchFamily="2" charset="-122"/>
                <a:ea typeface="宋体" panose="02010600030101010101" pitchFamily="2" charset="-122"/>
                <a:cs typeface="宋体" panose="02010600030101010101" pitchFamily="2" charset="-122"/>
              </a:rPr>
              <a:t>合成数据和仿真环境的利用：</a:t>
            </a:r>
            <a:endParaRPr lang="en-US" altLang="zh-CN" b="1">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r>
              <a:rPr lang="zh-CN" altLang="en-US">
                <a:latin typeface="宋体" panose="02010600030101010101" pitchFamily="2" charset="-122"/>
                <a:ea typeface="宋体" panose="02010600030101010101" pitchFamily="2" charset="-122"/>
                <a:cs typeface="宋体" panose="02010600030101010101" pitchFamily="2" charset="-122"/>
              </a:rPr>
              <a:t>研究和开发更高级的仿真环境和数据合成技术，用以生成丰富和多样化的测试数据，尤其是在数据获取困难或成本过高的领域。</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panose="020B0502040204020203" charset="-122"/>
              <a:ea typeface="微软雅黑 Light" panose="020B0502040204020203" charset="-122"/>
              <a:cs typeface="+mn-cs"/>
            </a:endParaRPr>
          </a:p>
        </p:txBody>
      </p:sp>
      <p:pic>
        <p:nvPicPr>
          <p:cNvPr id="41" name="图形 4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643821" y="98896"/>
            <a:ext cx="1251222" cy="347019"/>
          </a:xfrm>
          <a:prstGeom prst="rect">
            <a:avLst/>
          </a:prstGeom>
        </p:spPr>
      </p:pic>
      <p:grpSp>
        <p:nvGrpSpPr>
          <p:cNvPr id="38" name="组合 37"/>
          <p:cNvGrpSpPr/>
          <p:nvPr/>
        </p:nvGrpSpPr>
        <p:grpSpPr>
          <a:xfrm>
            <a:off x="141608" y="122555"/>
            <a:ext cx="5920105" cy="303530"/>
            <a:chOff x="5515858" y="112109"/>
            <a:chExt cx="6022524" cy="308753"/>
          </a:xfrm>
        </p:grpSpPr>
        <p:sp>
          <p:nvSpPr>
            <p:cNvPr id="39" name="矩形 38"/>
            <p:cNvSpPr/>
            <p:nvPr/>
          </p:nvSpPr>
          <p:spPr>
            <a:xfrm>
              <a:off x="10752863" y="112109"/>
              <a:ext cx="785519" cy="308753"/>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0" name="文本框 39"/>
            <p:cNvSpPr txBox="1"/>
            <p:nvPr/>
          </p:nvSpPr>
          <p:spPr>
            <a:xfrm>
              <a:off x="6680572" y="119214"/>
              <a:ext cx="1558117" cy="249328"/>
            </a:xfrm>
            <a:prstGeom prst="rect">
              <a:avLst/>
            </a:prstGeom>
            <a:noFill/>
          </p:spPr>
          <p:txBody>
            <a:bodyPr wrap="square" rtlCol="0">
              <a:spAutoFit/>
            </a:bodyPr>
            <a:p>
              <a:pPr marL="0" marR="0" lvl="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accent1">
                      <a:lumMod val="75000"/>
                    </a:schemeClr>
                  </a:solidFill>
                  <a:latin typeface="+mj-ea"/>
                  <a:ea typeface="+mj-ea"/>
                  <a:sym typeface="+mn-ea"/>
                </a:rPr>
                <a:t>Literature Review</a:t>
              </a:r>
              <a:endParaRPr kumimoji="0" lang="en-US" altLang="zh-CN" sz="1000" b="1" i="0" u="none" strike="noStrike" kern="1200" cap="none" spc="0" normalizeH="0" baseline="0" noProof="0" dirty="0">
                <a:ln>
                  <a:noFill/>
                </a:ln>
                <a:solidFill>
                  <a:schemeClr val="accent1">
                    <a:lumMod val="75000"/>
                  </a:schemeClr>
                </a:solidFill>
                <a:effectLst/>
                <a:uLnTx/>
                <a:uFillTx/>
                <a:latin typeface="+mj-ea"/>
                <a:ea typeface="+mj-ea"/>
                <a:cs typeface="+mn-cs"/>
                <a:sym typeface="+mn-ea"/>
              </a:endParaRPr>
            </a:p>
          </p:txBody>
        </p:sp>
        <p:sp>
          <p:nvSpPr>
            <p:cNvPr id="42" name="文本框 41"/>
            <p:cNvSpPr txBox="1"/>
            <p:nvPr/>
          </p:nvSpPr>
          <p:spPr>
            <a:xfrm>
              <a:off x="5515858" y="129550"/>
              <a:ext cx="1235771" cy="249328"/>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chemeClr val="accent1">
                      <a:lumMod val="75000"/>
                    </a:schemeClr>
                  </a:solidFill>
                  <a:effectLst/>
                  <a:uLnTx/>
                  <a:uFillTx/>
                  <a:latin typeface="+mj-ea"/>
                  <a:ea typeface="+mj-ea"/>
                  <a:cs typeface="+mn-cs"/>
                  <a:sym typeface="+mn-ea"/>
                </a:rPr>
                <a:t>Introduction</a:t>
              </a:r>
              <a:endParaRPr kumimoji="0" lang="en-US" altLang="zh-CN" sz="1000" b="1" i="0" u="none" strike="noStrike" kern="1200" cap="none" spc="0" normalizeH="0" baseline="0" noProof="0" dirty="0">
                <a:ln>
                  <a:noFill/>
                </a:ln>
                <a:solidFill>
                  <a:schemeClr val="accent1">
                    <a:lumMod val="75000"/>
                  </a:schemeClr>
                </a:solidFill>
                <a:effectLst/>
                <a:uLnTx/>
                <a:uFillTx/>
                <a:latin typeface="+mj-ea"/>
                <a:ea typeface="+mj-ea"/>
                <a:cs typeface="+mn-cs"/>
                <a:sym typeface="+mn-ea"/>
              </a:endParaRPr>
            </a:p>
          </p:txBody>
        </p:sp>
        <p:sp>
          <p:nvSpPr>
            <p:cNvPr id="43" name="文本框 42"/>
            <p:cNvSpPr txBox="1"/>
            <p:nvPr/>
          </p:nvSpPr>
          <p:spPr>
            <a:xfrm>
              <a:off x="7900833" y="119860"/>
              <a:ext cx="1717030" cy="249328"/>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accent1">
                      <a:lumMod val="75000"/>
                    </a:schemeClr>
                  </a:solidFill>
                  <a:latin typeface="+mj-ea"/>
                  <a:ea typeface="+mj-ea"/>
                  <a:sym typeface="+mn-ea"/>
                </a:rPr>
                <a:t>Key Technologies</a:t>
              </a:r>
              <a:endParaRPr kumimoji="0" lang="en-US" altLang="zh-CN" sz="1000" b="1" i="0" u="none" strike="noStrike" kern="1200" cap="none" spc="0" normalizeH="0" baseline="0" noProof="0" dirty="0">
                <a:ln>
                  <a:noFill/>
                </a:ln>
                <a:solidFill>
                  <a:schemeClr val="accent1">
                    <a:lumMod val="75000"/>
                  </a:schemeClr>
                </a:solidFill>
                <a:effectLst/>
                <a:uLnTx/>
                <a:uFillTx/>
                <a:latin typeface="+mj-ea"/>
                <a:ea typeface="+mj-ea"/>
                <a:cs typeface="+mn-cs"/>
                <a:sym typeface="+mn-ea"/>
              </a:endParaRPr>
            </a:p>
          </p:txBody>
        </p:sp>
        <p:grpSp>
          <p:nvGrpSpPr>
            <p:cNvPr id="44" name="组合 43"/>
            <p:cNvGrpSpPr/>
            <p:nvPr/>
          </p:nvGrpSpPr>
          <p:grpSpPr>
            <a:xfrm>
              <a:off x="6791404" y="159486"/>
              <a:ext cx="2629145" cy="209852"/>
              <a:chOff x="6358270" y="115009"/>
              <a:chExt cx="2629145" cy="307494"/>
            </a:xfrm>
          </p:grpSpPr>
          <p:cxnSp>
            <p:nvCxnSpPr>
              <p:cNvPr id="45" name="直接连接符 44"/>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765490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8987415"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48" name="文本框 47"/>
          <p:cNvSpPr txBox="1"/>
          <p:nvPr/>
        </p:nvSpPr>
        <p:spPr>
          <a:xfrm>
            <a:off x="3862070" y="139700"/>
            <a:ext cx="1469390" cy="331470"/>
          </a:xfrm>
          <a:prstGeom prst="rect">
            <a:avLst/>
          </a:prstGeom>
          <a:noFill/>
        </p:spPr>
        <p:txBody>
          <a:bodyPr wrap="square" rtlCol="0">
            <a:noAutofit/>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accent1">
                    <a:lumMod val="75000"/>
                  </a:schemeClr>
                </a:solidFill>
                <a:latin typeface="+mj-ea"/>
                <a:ea typeface="+mj-ea"/>
                <a:sym typeface="+mn-ea"/>
              </a:rPr>
              <a:t>Future Direction</a:t>
            </a:r>
            <a:endParaRPr kumimoji="0" lang="en-US" altLang="zh-CN" sz="1000" b="1" i="0" u="none" strike="noStrike" kern="1200" cap="none" spc="0" normalizeH="0" baseline="0" noProof="0" dirty="0">
              <a:ln>
                <a:noFill/>
              </a:ln>
              <a:solidFill>
                <a:schemeClr val="accent1">
                  <a:lumMod val="75000"/>
                </a:schemeClr>
              </a:solidFill>
              <a:effectLst/>
              <a:uLnTx/>
              <a:uFillTx/>
              <a:latin typeface="+mj-ea"/>
              <a:ea typeface="+mj-ea"/>
              <a:cs typeface="+mn-cs"/>
              <a:sym typeface="+mn-ea"/>
            </a:endParaRPr>
          </a:p>
        </p:txBody>
      </p:sp>
      <p:cxnSp>
        <p:nvCxnSpPr>
          <p:cNvPr id="3" name="直接连接符 2"/>
          <p:cNvCxnSpPr/>
          <p:nvPr/>
        </p:nvCxnSpPr>
        <p:spPr>
          <a:xfrm>
            <a:off x="5201652" y="169131"/>
            <a:ext cx="0" cy="20630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232400" y="134620"/>
            <a:ext cx="941070" cy="331470"/>
          </a:xfrm>
          <a:prstGeom prst="rect">
            <a:avLst/>
          </a:prstGeom>
          <a:noFill/>
        </p:spPr>
        <p:txBody>
          <a:bodyPr wrap="square" rtlCol="0">
            <a:noAutofit/>
          </a:bodyPr>
          <a:p>
            <a:pPr algn="l"/>
            <a:r>
              <a:rPr lang="en-US" altLang="zh-CN" sz="1000" b="1" dirty="0">
                <a:solidFill>
                  <a:schemeClr val="bg1"/>
                </a:solidFill>
                <a:latin typeface="+mj-ea"/>
                <a:ea typeface="+mj-ea"/>
                <a:sym typeface="+mn-ea"/>
              </a:rPr>
              <a:t>Conclusion</a:t>
            </a:r>
            <a:endParaRPr kumimoji="0" lang="en-US" altLang="zh-CN" sz="1000" b="1" i="0" u="none" strike="noStrike" kern="1200" cap="none" spc="0" normalizeH="0" baseline="0" noProof="0" dirty="0">
              <a:ln>
                <a:noFill/>
              </a:ln>
              <a:solidFill>
                <a:schemeClr val="bg1"/>
              </a:solidFill>
              <a:effectLst/>
              <a:uLnTx/>
              <a:uFillTx/>
              <a:latin typeface="+mj-ea"/>
              <a:ea typeface="+mj-ea"/>
              <a:cs typeface="+mn-cs"/>
              <a:sym typeface="+mn-ea"/>
            </a:endParaRPr>
          </a:p>
        </p:txBody>
      </p:sp>
      <p:sp>
        <p:nvSpPr>
          <p:cNvPr id="9" name="文本框 8"/>
          <p:cNvSpPr txBox="1"/>
          <p:nvPr/>
        </p:nvSpPr>
        <p:spPr>
          <a:xfrm>
            <a:off x="584200" y="1587500"/>
            <a:ext cx="11126470" cy="4246245"/>
          </a:xfrm>
          <a:prstGeom prst="rect">
            <a:avLst/>
          </a:prstGeom>
          <a:noFill/>
        </p:spPr>
        <p:txBody>
          <a:bodyPr wrap="square" rtlCol="0">
            <a:spAutoFit/>
          </a:bodyPr>
          <a:p>
            <a:pPr indent="457200">
              <a:lnSpc>
                <a:spcPct val="150000"/>
              </a:lnSpc>
            </a:pPr>
            <a:r>
              <a:rPr lang="en-US" altLang="zh-CN">
                <a:latin typeface="宋体" panose="02010600030101010101" pitchFamily="2" charset="-122"/>
                <a:ea typeface="宋体" panose="02010600030101010101" pitchFamily="2" charset="-122"/>
                <a:cs typeface="宋体" panose="02010600030101010101" pitchFamily="2" charset="-122"/>
              </a:rPr>
              <a:t>AI</a:t>
            </a:r>
            <a:r>
              <a:rPr lang="zh-CN" altLang="en-US">
                <a:latin typeface="宋体" panose="02010600030101010101" pitchFamily="2" charset="-122"/>
                <a:ea typeface="宋体" panose="02010600030101010101" pitchFamily="2" charset="-122"/>
                <a:cs typeface="宋体" panose="02010600030101010101" pitchFamily="2" charset="-122"/>
              </a:rPr>
              <a:t>在软件测试领域的应用已经证明了其不仅能提高测试的效率和有效性，而且还能提升测试的深度和广度。这些研究表明，</a:t>
            </a:r>
            <a:r>
              <a:rPr lang="en-US" altLang="zh-CN">
                <a:latin typeface="宋体" panose="02010600030101010101" pitchFamily="2" charset="-122"/>
                <a:ea typeface="宋体" panose="02010600030101010101" pitchFamily="2" charset="-122"/>
                <a:cs typeface="宋体" panose="02010600030101010101" pitchFamily="2" charset="-122"/>
              </a:rPr>
              <a:t>AI</a:t>
            </a:r>
            <a:r>
              <a:rPr lang="zh-CN" altLang="en-US">
                <a:latin typeface="宋体" panose="02010600030101010101" pitchFamily="2" charset="-122"/>
                <a:ea typeface="宋体" panose="02010600030101010101" pitchFamily="2" charset="-122"/>
                <a:cs typeface="宋体" panose="02010600030101010101" pitchFamily="2" charset="-122"/>
              </a:rPr>
              <a:t>技术可以帮助开发团队更早地发现并解决潜在的软件缺陷，从而减少生产环境中的故障和提高软件的总体质量。</a:t>
            </a:r>
            <a:endParaRPr lang="zh-CN" altLang="en-US">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endParaRPr lang="zh-CN" altLang="en-US">
              <a:latin typeface="宋体" panose="02010600030101010101" pitchFamily="2" charset="-122"/>
              <a:ea typeface="宋体" panose="02010600030101010101" pitchFamily="2" charset="-122"/>
              <a:cs typeface="宋体" panose="02010600030101010101" pitchFamily="2" charset="-122"/>
            </a:endParaRPr>
          </a:p>
          <a:p>
            <a:pPr indent="0">
              <a:lnSpc>
                <a:spcPct val="150000"/>
              </a:lnSpc>
            </a:pPr>
            <a:r>
              <a:rPr lang="en-US" altLang="zh-CN">
                <a:latin typeface="宋体" panose="02010600030101010101" pitchFamily="2" charset="-122"/>
                <a:ea typeface="宋体" panose="02010600030101010101" pitchFamily="2" charset="-122"/>
                <a:cs typeface="宋体" panose="02010600030101010101" pitchFamily="2" charset="-122"/>
              </a:rPr>
              <a:t>AI</a:t>
            </a:r>
            <a:r>
              <a:rPr lang="zh-CN" altLang="en-US">
                <a:latin typeface="宋体" panose="02010600030101010101" pitchFamily="2" charset="-122"/>
                <a:ea typeface="宋体" panose="02010600030101010101" pitchFamily="2" charset="-122"/>
                <a:cs typeface="宋体" panose="02010600030101010101" pitchFamily="2" charset="-122"/>
              </a:rPr>
              <a:t>技术在软件测试中的应用价值主要体现在：</a:t>
            </a:r>
            <a:endParaRPr lang="en-US" altLang="zh-CN">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r>
              <a:rPr lang="en-US" altLang="zh-CN">
                <a:latin typeface="宋体" panose="02010600030101010101" pitchFamily="2" charset="-122"/>
                <a:ea typeface="宋体" panose="02010600030101010101" pitchFamily="2" charset="-122"/>
                <a:cs typeface="宋体" panose="02010600030101010101" pitchFamily="2" charset="-122"/>
              </a:rPr>
              <a:t>1.</a:t>
            </a:r>
            <a:r>
              <a:rPr lang="zh-CN" altLang="en-US" b="1">
                <a:latin typeface="宋体" panose="02010600030101010101" pitchFamily="2" charset="-122"/>
                <a:ea typeface="宋体" panose="02010600030101010101" pitchFamily="2" charset="-122"/>
                <a:cs typeface="宋体" panose="02010600030101010101" pitchFamily="2" charset="-122"/>
              </a:rPr>
              <a:t>提高自动化水平：</a:t>
            </a:r>
            <a:r>
              <a:rPr lang="zh-CN" altLang="en-US">
                <a:latin typeface="宋体" panose="02010600030101010101" pitchFamily="2" charset="-122"/>
                <a:ea typeface="宋体" panose="02010600030101010101" pitchFamily="2" charset="-122"/>
                <a:cs typeface="宋体" panose="02010600030101010101" pitchFamily="2" charset="-122"/>
              </a:rPr>
              <a:t>自动生成的测试用例可以有效减轻测试人员的负担，使他们能够专注于更复杂的测试任务。</a:t>
            </a:r>
            <a:endParaRPr lang="zh-CN" altLang="en-US">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r>
              <a:rPr lang="en-US" altLang="zh-CN">
                <a:latin typeface="宋体" panose="02010600030101010101" pitchFamily="2" charset="-122"/>
                <a:ea typeface="宋体" panose="02010600030101010101" pitchFamily="2" charset="-122"/>
                <a:cs typeface="宋体" panose="02010600030101010101" pitchFamily="2" charset="-122"/>
              </a:rPr>
              <a:t>2.</a:t>
            </a:r>
            <a:r>
              <a:rPr lang="zh-CN" altLang="en-US" b="1">
                <a:latin typeface="宋体" panose="02010600030101010101" pitchFamily="2" charset="-122"/>
                <a:ea typeface="宋体" panose="02010600030101010101" pitchFamily="2" charset="-122"/>
                <a:cs typeface="宋体" panose="02010600030101010101" pitchFamily="2" charset="-122"/>
              </a:rPr>
              <a:t>提升测试质量和覆盖率</a:t>
            </a:r>
            <a:r>
              <a:rPr lang="zh-CN" altLang="en-US">
                <a:latin typeface="宋体" panose="02010600030101010101" pitchFamily="2" charset="-122"/>
                <a:ea typeface="宋体" panose="02010600030101010101" pitchFamily="2" charset="-122"/>
                <a:cs typeface="宋体" panose="02010600030101010101" pitchFamily="2" charset="-122"/>
              </a:rPr>
              <a:t>：</a:t>
            </a:r>
            <a:r>
              <a:rPr lang="en-US" altLang="zh-CN">
                <a:latin typeface="宋体" panose="02010600030101010101" pitchFamily="2" charset="-122"/>
                <a:ea typeface="宋体" panose="02010600030101010101" pitchFamily="2" charset="-122"/>
                <a:cs typeface="宋体" panose="02010600030101010101" pitchFamily="2" charset="-122"/>
              </a:rPr>
              <a:t>AI</a:t>
            </a:r>
            <a:r>
              <a:rPr lang="zh-CN" altLang="en-US">
                <a:latin typeface="宋体" panose="02010600030101010101" pitchFamily="2" charset="-122"/>
                <a:ea typeface="宋体" panose="02010600030101010101" pitchFamily="2" charset="-122"/>
                <a:cs typeface="宋体" panose="02010600030101010101" pitchFamily="2" charset="-122"/>
              </a:rPr>
              <a:t>能够识别复杂的测试场景，生成覆盖这些场景的测试用例，提高软件的健壮性。</a:t>
            </a:r>
            <a:endParaRPr lang="zh-CN" altLang="en-US">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r>
              <a:rPr lang="en-US" altLang="zh-CN">
                <a:latin typeface="宋体" panose="02010600030101010101" pitchFamily="2" charset="-122"/>
                <a:ea typeface="宋体" panose="02010600030101010101" pitchFamily="2" charset="-122"/>
                <a:cs typeface="宋体" panose="02010600030101010101" pitchFamily="2" charset="-122"/>
              </a:rPr>
              <a:t>3.</a:t>
            </a:r>
            <a:r>
              <a:rPr lang="zh-CN" altLang="en-US" b="1">
                <a:latin typeface="宋体" panose="02010600030101010101" pitchFamily="2" charset="-122"/>
                <a:ea typeface="宋体" panose="02010600030101010101" pitchFamily="2" charset="-122"/>
                <a:cs typeface="宋体" panose="02010600030101010101" pitchFamily="2" charset="-122"/>
              </a:rPr>
              <a:t>加快测试周期：</a:t>
            </a:r>
            <a:r>
              <a:rPr lang="zh-CN" altLang="en-US">
                <a:latin typeface="宋体" panose="02010600030101010101" pitchFamily="2" charset="-122"/>
                <a:ea typeface="宋体" panose="02010600030101010101" pitchFamily="2" charset="-122"/>
                <a:cs typeface="宋体" panose="02010600030101010101" pitchFamily="2" charset="-122"/>
              </a:rPr>
              <a:t>通过快速生成和执行测试用例，</a:t>
            </a:r>
            <a:r>
              <a:rPr lang="en-US" altLang="zh-CN">
                <a:latin typeface="宋体" panose="02010600030101010101" pitchFamily="2" charset="-122"/>
                <a:ea typeface="宋体" panose="02010600030101010101" pitchFamily="2" charset="-122"/>
                <a:cs typeface="宋体" panose="02010600030101010101" pitchFamily="2" charset="-122"/>
              </a:rPr>
              <a:t>AI</a:t>
            </a:r>
            <a:r>
              <a:rPr lang="zh-CN" altLang="en-US">
                <a:latin typeface="宋体" panose="02010600030101010101" pitchFamily="2" charset="-122"/>
                <a:ea typeface="宋体" panose="02010600030101010101" pitchFamily="2" charset="-122"/>
                <a:cs typeface="宋体" panose="02010600030101010101" pitchFamily="2" charset="-122"/>
              </a:rPr>
              <a:t>可以显著缩短软件开发周期，加快产品上市时间。</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
        <p:nvSpPr>
          <p:cNvPr id="6" name="圆角矩形 5"/>
          <p:cNvSpPr/>
          <p:nvPr/>
        </p:nvSpPr>
        <p:spPr>
          <a:xfrm>
            <a:off x="584200" y="879475"/>
            <a:ext cx="702310" cy="38163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nvSpPr>
        <p:spPr>
          <a:xfrm>
            <a:off x="604520" y="882650"/>
            <a:ext cx="1144905" cy="368300"/>
          </a:xfrm>
          <a:prstGeom prst="rect">
            <a:avLst/>
          </a:prstGeom>
          <a:noFill/>
        </p:spPr>
        <p:txBody>
          <a:bodyPr wrap="square" rtlCol="0">
            <a:spAutoFit/>
          </a:bodyPr>
          <a:p>
            <a:r>
              <a:rPr lang="zh-CN" altLang="en-US">
                <a:solidFill>
                  <a:schemeClr val="bg1"/>
                </a:solidFill>
              </a:rPr>
              <a:t>结论</a:t>
            </a:r>
            <a:endParaRPr lang="zh-CN" altLang="en-US">
              <a:solidFill>
                <a:schemeClr val="bg1"/>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panose="020B0502040204020203" charset="-122"/>
              <a:ea typeface="微软雅黑 Light" panose="020B0502040204020203" charset="-122"/>
              <a:cs typeface="+mn-cs"/>
            </a:endParaRPr>
          </a:p>
        </p:txBody>
      </p:sp>
      <p:pic>
        <p:nvPicPr>
          <p:cNvPr id="41" name="图形 4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643821" y="98896"/>
            <a:ext cx="1251222" cy="347019"/>
          </a:xfrm>
          <a:prstGeom prst="rect">
            <a:avLst/>
          </a:prstGeom>
        </p:spPr>
      </p:pic>
      <p:grpSp>
        <p:nvGrpSpPr>
          <p:cNvPr id="38" name="组合 37"/>
          <p:cNvGrpSpPr/>
          <p:nvPr/>
        </p:nvGrpSpPr>
        <p:grpSpPr>
          <a:xfrm>
            <a:off x="141608" y="122555"/>
            <a:ext cx="5920105" cy="303530"/>
            <a:chOff x="5515858" y="112109"/>
            <a:chExt cx="6022524" cy="308753"/>
          </a:xfrm>
        </p:grpSpPr>
        <p:sp>
          <p:nvSpPr>
            <p:cNvPr id="39" name="矩形 38"/>
            <p:cNvSpPr/>
            <p:nvPr/>
          </p:nvSpPr>
          <p:spPr>
            <a:xfrm>
              <a:off x="10752863" y="112109"/>
              <a:ext cx="785519" cy="308753"/>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0" name="文本框 39"/>
            <p:cNvSpPr txBox="1"/>
            <p:nvPr/>
          </p:nvSpPr>
          <p:spPr>
            <a:xfrm>
              <a:off x="6680572" y="119214"/>
              <a:ext cx="1558117" cy="249328"/>
            </a:xfrm>
            <a:prstGeom prst="rect">
              <a:avLst/>
            </a:prstGeom>
            <a:noFill/>
          </p:spPr>
          <p:txBody>
            <a:bodyPr wrap="square" rtlCol="0">
              <a:spAutoFit/>
            </a:bodyPr>
            <a:p>
              <a:pPr marL="0" marR="0" lvl="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accent1">
                      <a:lumMod val="75000"/>
                    </a:schemeClr>
                  </a:solidFill>
                  <a:latin typeface="+mj-ea"/>
                  <a:ea typeface="+mj-ea"/>
                  <a:sym typeface="+mn-ea"/>
                </a:rPr>
                <a:t>Literature Review</a:t>
              </a:r>
              <a:endParaRPr kumimoji="0" lang="en-US" altLang="zh-CN" sz="1000" b="1" i="0" u="none" strike="noStrike" kern="1200" cap="none" spc="0" normalizeH="0" baseline="0" noProof="0" dirty="0">
                <a:ln>
                  <a:noFill/>
                </a:ln>
                <a:solidFill>
                  <a:schemeClr val="accent1">
                    <a:lumMod val="75000"/>
                  </a:schemeClr>
                </a:solidFill>
                <a:effectLst/>
                <a:uLnTx/>
                <a:uFillTx/>
                <a:latin typeface="+mj-ea"/>
                <a:ea typeface="+mj-ea"/>
                <a:cs typeface="+mn-cs"/>
                <a:sym typeface="+mn-ea"/>
              </a:endParaRPr>
            </a:p>
          </p:txBody>
        </p:sp>
        <p:sp>
          <p:nvSpPr>
            <p:cNvPr id="42" name="文本框 41"/>
            <p:cNvSpPr txBox="1"/>
            <p:nvPr/>
          </p:nvSpPr>
          <p:spPr>
            <a:xfrm>
              <a:off x="5515858" y="129550"/>
              <a:ext cx="1235771" cy="249328"/>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chemeClr val="accent1">
                      <a:lumMod val="75000"/>
                    </a:schemeClr>
                  </a:solidFill>
                  <a:effectLst/>
                  <a:uLnTx/>
                  <a:uFillTx/>
                  <a:latin typeface="+mj-ea"/>
                  <a:ea typeface="+mj-ea"/>
                  <a:cs typeface="+mn-cs"/>
                  <a:sym typeface="+mn-ea"/>
                </a:rPr>
                <a:t>Introduction</a:t>
              </a:r>
              <a:endParaRPr kumimoji="0" lang="en-US" altLang="zh-CN" sz="1000" b="1" i="0" u="none" strike="noStrike" kern="1200" cap="none" spc="0" normalizeH="0" baseline="0" noProof="0" dirty="0">
                <a:ln>
                  <a:noFill/>
                </a:ln>
                <a:solidFill>
                  <a:schemeClr val="accent1">
                    <a:lumMod val="75000"/>
                  </a:schemeClr>
                </a:solidFill>
                <a:effectLst/>
                <a:uLnTx/>
                <a:uFillTx/>
                <a:latin typeface="+mj-ea"/>
                <a:ea typeface="+mj-ea"/>
                <a:cs typeface="+mn-cs"/>
                <a:sym typeface="+mn-ea"/>
              </a:endParaRPr>
            </a:p>
          </p:txBody>
        </p:sp>
        <p:sp>
          <p:nvSpPr>
            <p:cNvPr id="43" name="文本框 42"/>
            <p:cNvSpPr txBox="1"/>
            <p:nvPr/>
          </p:nvSpPr>
          <p:spPr>
            <a:xfrm>
              <a:off x="7900833" y="119860"/>
              <a:ext cx="1717030" cy="249328"/>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accent1">
                      <a:lumMod val="75000"/>
                    </a:schemeClr>
                  </a:solidFill>
                  <a:latin typeface="+mj-ea"/>
                  <a:ea typeface="+mj-ea"/>
                  <a:sym typeface="+mn-ea"/>
                </a:rPr>
                <a:t>Key Technologies</a:t>
              </a:r>
              <a:endParaRPr kumimoji="0" lang="en-US" altLang="zh-CN" sz="1000" b="1" i="0" u="none" strike="noStrike" kern="1200" cap="none" spc="0" normalizeH="0" baseline="0" noProof="0" dirty="0">
                <a:ln>
                  <a:noFill/>
                </a:ln>
                <a:solidFill>
                  <a:schemeClr val="accent1">
                    <a:lumMod val="75000"/>
                  </a:schemeClr>
                </a:solidFill>
                <a:effectLst/>
                <a:uLnTx/>
                <a:uFillTx/>
                <a:latin typeface="+mj-ea"/>
                <a:ea typeface="+mj-ea"/>
                <a:cs typeface="+mn-cs"/>
                <a:sym typeface="+mn-ea"/>
              </a:endParaRPr>
            </a:p>
          </p:txBody>
        </p:sp>
        <p:grpSp>
          <p:nvGrpSpPr>
            <p:cNvPr id="44" name="组合 43"/>
            <p:cNvGrpSpPr/>
            <p:nvPr/>
          </p:nvGrpSpPr>
          <p:grpSpPr>
            <a:xfrm>
              <a:off x="6791404" y="159486"/>
              <a:ext cx="2629145" cy="209852"/>
              <a:chOff x="6358270" y="115009"/>
              <a:chExt cx="2629145" cy="307494"/>
            </a:xfrm>
          </p:grpSpPr>
          <p:cxnSp>
            <p:nvCxnSpPr>
              <p:cNvPr id="45" name="直接连接符 44"/>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765490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8987415"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48" name="文本框 47"/>
          <p:cNvSpPr txBox="1"/>
          <p:nvPr/>
        </p:nvSpPr>
        <p:spPr>
          <a:xfrm>
            <a:off x="3862070" y="139700"/>
            <a:ext cx="1469390" cy="331470"/>
          </a:xfrm>
          <a:prstGeom prst="rect">
            <a:avLst/>
          </a:prstGeom>
          <a:noFill/>
        </p:spPr>
        <p:txBody>
          <a:bodyPr wrap="square" rtlCol="0">
            <a:noAutofit/>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accent1">
                    <a:lumMod val="75000"/>
                  </a:schemeClr>
                </a:solidFill>
                <a:latin typeface="+mj-ea"/>
                <a:ea typeface="+mj-ea"/>
                <a:sym typeface="+mn-ea"/>
              </a:rPr>
              <a:t>Future Direction</a:t>
            </a:r>
            <a:endParaRPr kumimoji="0" lang="en-US" altLang="zh-CN" sz="1000" b="1" i="0" u="none" strike="noStrike" kern="1200" cap="none" spc="0" normalizeH="0" baseline="0" noProof="0" dirty="0">
              <a:ln>
                <a:noFill/>
              </a:ln>
              <a:solidFill>
                <a:schemeClr val="accent1">
                  <a:lumMod val="75000"/>
                </a:schemeClr>
              </a:solidFill>
              <a:effectLst/>
              <a:uLnTx/>
              <a:uFillTx/>
              <a:latin typeface="+mj-ea"/>
              <a:ea typeface="+mj-ea"/>
              <a:cs typeface="+mn-cs"/>
              <a:sym typeface="+mn-ea"/>
            </a:endParaRPr>
          </a:p>
        </p:txBody>
      </p:sp>
      <p:cxnSp>
        <p:nvCxnSpPr>
          <p:cNvPr id="3" name="直接连接符 2"/>
          <p:cNvCxnSpPr/>
          <p:nvPr/>
        </p:nvCxnSpPr>
        <p:spPr>
          <a:xfrm>
            <a:off x="5201652" y="169131"/>
            <a:ext cx="0" cy="20630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232400" y="134620"/>
            <a:ext cx="941070" cy="331470"/>
          </a:xfrm>
          <a:prstGeom prst="rect">
            <a:avLst/>
          </a:prstGeom>
          <a:noFill/>
        </p:spPr>
        <p:txBody>
          <a:bodyPr wrap="square" rtlCol="0">
            <a:noAutofit/>
          </a:bodyPr>
          <a:p>
            <a:pPr algn="l"/>
            <a:r>
              <a:rPr lang="en-US" altLang="zh-CN" sz="1000" b="1" dirty="0">
                <a:solidFill>
                  <a:schemeClr val="bg1"/>
                </a:solidFill>
                <a:latin typeface="+mj-ea"/>
                <a:ea typeface="+mj-ea"/>
                <a:sym typeface="+mn-ea"/>
              </a:rPr>
              <a:t>Conclusion</a:t>
            </a:r>
            <a:endParaRPr kumimoji="0" lang="en-US" altLang="zh-CN" sz="1000" b="1" i="0" u="none" strike="noStrike" kern="1200" cap="none" spc="0" normalizeH="0" baseline="0" noProof="0" dirty="0">
              <a:ln>
                <a:noFill/>
              </a:ln>
              <a:solidFill>
                <a:schemeClr val="bg1"/>
              </a:solidFill>
              <a:effectLst/>
              <a:uLnTx/>
              <a:uFillTx/>
              <a:latin typeface="+mj-ea"/>
              <a:ea typeface="+mj-ea"/>
              <a:cs typeface="+mn-cs"/>
              <a:sym typeface="+mn-ea"/>
            </a:endParaRPr>
          </a:p>
        </p:txBody>
      </p:sp>
      <p:sp>
        <p:nvSpPr>
          <p:cNvPr id="9" name="文本框 8"/>
          <p:cNvSpPr txBox="1"/>
          <p:nvPr/>
        </p:nvSpPr>
        <p:spPr>
          <a:xfrm>
            <a:off x="584200" y="1779905"/>
            <a:ext cx="6269990" cy="3830955"/>
          </a:xfrm>
          <a:prstGeom prst="rect">
            <a:avLst/>
          </a:prstGeom>
          <a:noFill/>
        </p:spPr>
        <p:txBody>
          <a:bodyPr wrap="square" rtlCol="0">
            <a:spAutoFit/>
          </a:bodyPr>
          <a:p>
            <a:pPr indent="457200">
              <a:lnSpc>
                <a:spcPct val="150000"/>
              </a:lnSpc>
            </a:pPr>
            <a:r>
              <a:rPr lang="zh-CN" altLang="en-US">
                <a:latin typeface="宋体" panose="02010600030101010101" pitchFamily="2" charset="-122"/>
                <a:ea typeface="宋体" panose="02010600030101010101" pitchFamily="2" charset="-122"/>
                <a:cs typeface="宋体" panose="02010600030101010101" pitchFamily="2" charset="-122"/>
              </a:rPr>
              <a:t>未来的研究将继续探索如何提升</a:t>
            </a:r>
            <a:r>
              <a:rPr lang="en-US" altLang="zh-CN">
                <a:latin typeface="宋体" panose="02010600030101010101" pitchFamily="2" charset="-122"/>
                <a:ea typeface="宋体" panose="02010600030101010101" pitchFamily="2" charset="-122"/>
                <a:cs typeface="宋体" panose="02010600030101010101" pitchFamily="2" charset="-122"/>
              </a:rPr>
              <a:t>AI</a:t>
            </a:r>
            <a:r>
              <a:rPr lang="zh-CN" altLang="en-US">
                <a:latin typeface="宋体" panose="02010600030101010101" pitchFamily="2" charset="-122"/>
                <a:ea typeface="宋体" panose="02010600030101010101" pitchFamily="2" charset="-122"/>
                <a:cs typeface="宋体" panose="02010600030101010101" pitchFamily="2" charset="-122"/>
              </a:rPr>
              <a:t>在软件测试中的可解释性、准确性和适应性，以满足日益复杂的软件开发需求。此外，跨平台和跨语言的测试工具开发也是未来发展的重要方向，这将使</a:t>
            </a:r>
            <a:r>
              <a:rPr lang="en-US" altLang="zh-CN">
                <a:latin typeface="宋体" panose="02010600030101010101" pitchFamily="2" charset="-122"/>
                <a:ea typeface="宋体" panose="02010600030101010101" pitchFamily="2" charset="-122"/>
                <a:cs typeface="宋体" panose="02010600030101010101" pitchFamily="2" charset="-122"/>
              </a:rPr>
              <a:t>AI</a:t>
            </a:r>
            <a:r>
              <a:rPr lang="zh-CN" altLang="en-US">
                <a:latin typeface="宋体" panose="02010600030101010101" pitchFamily="2" charset="-122"/>
                <a:ea typeface="宋体" panose="02010600030101010101" pitchFamily="2" charset="-122"/>
                <a:cs typeface="宋体" panose="02010600030101010101" pitchFamily="2" charset="-122"/>
              </a:rPr>
              <a:t>测试工具能够更广泛地应用于不同的开发环境和项目中。</a:t>
            </a:r>
            <a:endParaRPr lang="zh-CN" altLang="en-US">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endParaRPr lang="en-US" altLang="zh-CN">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r>
              <a:rPr lang="zh-CN" altLang="en-US">
                <a:latin typeface="宋体" panose="02010600030101010101" pitchFamily="2" charset="-122"/>
                <a:ea typeface="宋体" panose="02010600030101010101" pitchFamily="2" charset="-122"/>
                <a:cs typeface="宋体" panose="02010600030101010101" pitchFamily="2" charset="-122"/>
              </a:rPr>
              <a:t>通过这些努力，我们可以期待</a:t>
            </a:r>
            <a:r>
              <a:rPr lang="en-US" altLang="zh-CN">
                <a:latin typeface="宋体" panose="02010600030101010101" pitchFamily="2" charset="-122"/>
                <a:ea typeface="宋体" panose="02010600030101010101" pitchFamily="2" charset="-122"/>
                <a:cs typeface="宋体" panose="02010600030101010101" pitchFamily="2" charset="-122"/>
              </a:rPr>
              <a:t>AI</a:t>
            </a:r>
            <a:r>
              <a:rPr lang="zh-CN" altLang="en-US">
                <a:latin typeface="宋体" panose="02010600030101010101" pitchFamily="2" charset="-122"/>
                <a:ea typeface="宋体" panose="02010600030101010101" pitchFamily="2" charset="-122"/>
                <a:cs typeface="宋体" panose="02010600030101010101" pitchFamily="2" charset="-122"/>
              </a:rPr>
              <a:t>技术将继续为软件测试领域带来创新和革命性的改变，为软件开发提供更高效、更可靠的支持。</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
        <p:nvSpPr>
          <p:cNvPr id="6" name="圆角矩形 5"/>
          <p:cNvSpPr/>
          <p:nvPr/>
        </p:nvSpPr>
        <p:spPr>
          <a:xfrm>
            <a:off x="584200" y="1075690"/>
            <a:ext cx="702310" cy="38163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nvSpPr>
        <p:spPr>
          <a:xfrm>
            <a:off x="604520" y="1078865"/>
            <a:ext cx="1144905" cy="368300"/>
          </a:xfrm>
          <a:prstGeom prst="rect">
            <a:avLst/>
          </a:prstGeom>
          <a:noFill/>
        </p:spPr>
        <p:txBody>
          <a:bodyPr wrap="square" rtlCol="0">
            <a:spAutoFit/>
          </a:bodyPr>
          <a:p>
            <a:r>
              <a:rPr lang="zh-CN" altLang="en-US">
                <a:solidFill>
                  <a:schemeClr val="bg1"/>
                </a:solidFill>
              </a:rPr>
              <a:t>结论</a:t>
            </a:r>
            <a:endParaRPr lang="zh-CN" altLang="en-US">
              <a:solidFill>
                <a:schemeClr val="bg1"/>
              </a:solidFill>
            </a:endParaRPr>
          </a:p>
        </p:txBody>
      </p:sp>
      <p:pic>
        <p:nvPicPr>
          <p:cNvPr id="7" name="图片 6"/>
          <p:cNvPicPr>
            <a:picLocks noChangeAspect="1"/>
          </p:cNvPicPr>
          <p:nvPr/>
        </p:nvPicPr>
        <p:blipFill>
          <a:blip r:embed="rId3"/>
          <a:stretch>
            <a:fillRect/>
          </a:stretch>
        </p:blipFill>
        <p:spPr>
          <a:xfrm>
            <a:off x="7360920" y="1709420"/>
            <a:ext cx="3901440" cy="390144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形 2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414049" y="1405751"/>
            <a:ext cx="5215098" cy="4330394"/>
          </a:xfrm>
          <a:prstGeom prst="rect">
            <a:avLst/>
          </a:prstGeom>
          <a:effectLst>
            <a:glow rad="12700">
              <a:schemeClr val="bg1">
                <a:alpha val="41000"/>
              </a:schemeClr>
            </a:glow>
          </a:effectLst>
        </p:spPr>
      </p:pic>
      <p:pic>
        <p:nvPicPr>
          <p:cNvPr id="24" name="图形 2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31960" y="2827608"/>
            <a:ext cx="623999" cy="518142"/>
          </a:xfrm>
          <a:prstGeom prst="rect">
            <a:avLst/>
          </a:prstGeom>
          <a:effectLst>
            <a:glow rad="12700">
              <a:schemeClr val="bg1">
                <a:alpha val="41000"/>
              </a:schemeClr>
            </a:glow>
          </a:effectLst>
        </p:spPr>
      </p:pic>
      <p:pic>
        <p:nvPicPr>
          <p:cNvPr id="23" name="图形 2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58912" y="3669555"/>
            <a:ext cx="623999" cy="518142"/>
          </a:xfrm>
          <a:prstGeom prst="rect">
            <a:avLst/>
          </a:prstGeom>
          <a:effectLst>
            <a:glow rad="12700">
              <a:schemeClr val="bg1">
                <a:alpha val="41000"/>
              </a:schemeClr>
            </a:glow>
          </a:effectLst>
        </p:spPr>
      </p:pic>
      <p:sp>
        <p:nvSpPr>
          <p:cNvPr id="20" name="矩形 19"/>
          <p:cNvSpPr/>
          <p:nvPr/>
        </p:nvSpPr>
        <p:spPr>
          <a:xfrm flipV="1">
            <a:off x="0" y="6552308"/>
            <a:ext cx="12178488" cy="305692"/>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7" name="文本框 16"/>
          <p:cNvSpPr txBox="1"/>
          <p:nvPr/>
        </p:nvSpPr>
        <p:spPr>
          <a:xfrm>
            <a:off x="4920045" y="2519539"/>
            <a:ext cx="2703287" cy="768350"/>
          </a:xfrm>
          <a:prstGeom prst="rect">
            <a:avLst/>
          </a:prstGeom>
          <a:noFill/>
        </p:spPr>
        <p:txBody>
          <a:bodyPr wrap="square" rtlCol="0">
            <a:spAutoFit/>
          </a:body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4000" dirty="0">
                <a:solidFill>
                  <a:srgbClr val="003F87"/>
                </a:solidFill>
                <a:latin typeface="微软雅黑" panose="020B0503020204020204" charset="-122"/>
                <a:ea typeface="微软雅黑" panose="020B0503020204020204" charset="-122"/>
              </a:rPr>
              <a:t>感谢</a:t>
            </a:r>
            <a:r>
              <a:rPr lang="zh-CN" altLang="en-US" sz="4000" dirty="0">
                <a:solidFill>
                  <a:srgbClr val="003F87"/>
                </a:solidFill>
                <a:latin typeface="微软雅黑" panose="020B0503020204020204" charset="-122"/>
                <a:ea typeface="微软雅黑" panose="020B0503020204020204" charset="-122"/>
              </a:rPr>
              <a:t>聆听</a:t>
            </a:r>
            <a:endParaRPr lang="zh-CN" altLang="en-US" sz="4000" dirty="0">
              <a:solidFill>
                <a:srgbClr val="003F87"/>
              </a:solidFill>
              <a:latin typeface="微软雅黑" panose="020B0503020204020204" charset="-122"/>
              <a:ea typeface="微软雅黑" panose="020B0503020204020204" charset="-122"/>
            </a:endParaRPr>
          </a:p>
        </p:txBody>
      </p:sp>
      <p:pic>
        <p:nvPicPr>
          <p:cNvPr id="5" name="图形 4"/>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43909" y="175131"/>
            <a:ext cx="1508654" cy="529352"/>
          </a:xfrm>
          <a:prstGeom prst="rect">
            <a:avLst/>
          </a:prstGeom>
        </p:spPr>
      </p:pic>
      <p:pic>
        <p:nvPicPr>
          <p:cNvPr id="15" name="图形 14"/>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688208" y="426805"/>
            <a:ext cx="623999" cy="518142"/>
          </a:xfrm>
          <a:prstGeom prst="rect">
            <a:avLst/>
          </a:prstGeom>
          <a:effectLst>
            <a:glow rad="12700">
              <a:schemeClr val="bg1">
                <a:alpha val="41000"/>
              </a:schemeClr>
            </a:glow>
          </a:effectLst>
        </p:spPr>
      </p:pic>
      <p:pic>
        <p:nvPicPr>
          <p:cNvPr id="16" name="图形 15"/>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101408" y="4402483"/>
            <a:ext cx="623999" cy="518142"/>
          </a:xfrm>
          <a:prstGeom prst="rect">
            <a:avLst/>
          </a:prstGeom>
          <a:effectLst>
            <a:glow rad="12700">
              <a:schemeClr val="bg1">
                <a:alpha val="41000"/>
              </a:schemeClr>
            </a:glow>
          </a:effectLst>
        </p:spPr>
      </p:pic>
      <p:pic>
        <p:nvPicPr>
          <p:cNvPr id="22" name="图形 2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01408" y="5365067"/>
            <a:ext cx="623999" cy="518142"/>
          </a:xfrm>
          <a:prstGeom prst="rect">
            <a:avLst/>
          </a:prstGeom>
          <a:effectLst>
            <a:glow rad="12700">
              <a:schemeClr val="bg1">
                <a:alpha val="41000"/>
              </a:schemeClr>
            </a:glow>
          </a:effectLst>
        </p:spPr>
      </p:pic>
      <p:pic>
        <p:nvPicPr>
          <p:cNvPr id="27" name="图形 2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83928" y="3360503"/>
            <a:ext cx="623999" cy="518142"/>
          </a:xfrm>
          <a:prstGeom prst="rect">
            <a:avLst/>
          </a:prstGeom>
          <a:effectLst>
            <a:glow rad="12700">
              <a:schemeClr val="bg1">
                <a:alpha val="41000"/>
              </a:schemeClr>
            </a:glow>
          </a:effectLst>
        </p:spPr>
      </p:pic>
      <p:pic>
        <p:nvPicPr>
          <p:cNvPr id="29" name="图形 28"/>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07928" y="673324"/>
            <a:ext cx="623999" cy="518142"/>
          </a:xfrm>
          <a:prstGeom prst="rect">
            <a:avLst/>
          </a:prstGeom>
          <a:effectLst>
            <a:glow rad="12700">
              <a:schemeClr val="bg1">
                <a:alpha val="41000"/>
              </a:schemeClr>
            </a:glow>
          </a:effectLst>
        </p:spPr>
      </p:pic>
      <p:pic>
        <p:nvPicPr>
          <p:cNvPr id="31" name="图形 3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704305" y="4857050"/>
            <a:ext cx="623999" cy="518142"/>
          </a:xfrm>
          <a:prstGeom prst="rect">
            <a:avLst/>
          </a:prstGeom>
          <a:effectLst>
            <a:glow rad="12700">
              <a:schemeClr val="bg1">
                <a:alpha val="41000"/>
              </a:schemeClr>
            </a:glow>
          </a:effectLst>
        </p:spPr>
      </p:pic>
      <p:pic>
        <p:nvPicPr>
          <p:cNvPr id="32" name="图形 3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7866" y="4360212"/>
            <a:ext cx="623999" cy="518142"/>
          </a:xfrm>
          <a:prstGeom prst="rect">
            <a:avLst/>
          </a:prstGeom>
          <a:effectLst>
            <a:glow rad="12700">
              <a:schemeClr val="bg1">
                <a:alpha val="41000"/>
              </a:schemeClr>
            </a:glow>
          </a:effectLst>
        </p:spPr>
      </p:pic>
      <p:sp>
        <p:nvSpPr>
          <p:cNvPr id="4" name="椭圆 3"/>
          <p:cNvSpPr/>
          <p:nvPr/>
        </p:nvSpPr>
        <p:spPr>
          <a:xfrm>
            <a:off x="4526962" y="5443516"/>
            <a:ext cx="2987665" cy="777348"/>
          </a:xfrm>
          <a:prstGeom prst="ellipse">
            <a:avLst/>
          </a:prstGeom>
          <a:noFill/>
          <a:ln w="38100">
            <a:solidFill>
              <a:srgbClr val="8DA1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5089075" y="5741848"/>
            <a:ext cx="1863440" cy="242352"/>
          </a:xfrm>
          <a:prstGeom prst="ellipse">
            <a:avLst/>
          </a:prstGeom>
          <a:noFill/>
          <a:ln w="38100">
            <a:solidFill>
              <a:srgbClr val="8DA1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10" presetClass="entr" presetSubtype="0"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par>
                                <p:cTn id="15" presetID="10"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par>
                                <p:cTn id="27" presetID="10"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10"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par>
                                <p:cTn id="36" presetID="10" presetClass="entr" presetSubtype="0" fill="hold"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par>
                                <p:cTn id="42" presetID="10" presetClass="entr" presetSubtype="0" fill="hold"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panose="020B0502040204020203" charset="-122"/>
              <a:ea typeface="微软雅黑 Light" panose="020B0502040204020203" charset="-122"/>
              <a:cs typeface="+mn-cs"/>
            </a:endParaRPr>
          </a:p>
        </p:txBody>
      </p:sp>
      <p:pic>
        <p:nvPicPr>
          <p:cNvPr id="41" name="图形 4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643821" y="98896"/>
            <a:ext cx="1251222" cy="347019"/>
          </a:xfrm>
          <a:prstGeom prst="rect">
            <a:avLst/>
          </a:prstGeom>
        </p:spPr>
      </p:pic>
      <p:grpSp>
        <p:nvGrpSpPr>
          <p:cNvPr id="38" name="组合 37"/>
          <p:cNvGrpSpPr/>
          <p:nvPr/>
        </p:nvGrpSpPr>
        <p:grpSpPr>
          <a:xfrm>
            <a:off x="141608" y="122555"/>
            <a:ext cx="4032246" cy="303530"/>
            <a:chOff x="5515858" y="112109"/>
            <a:chExt cx="4102005" cy="308753"/>
          </a:xfrm>
        </p:grpSpPr>
        <p:sp>
          <p:nvSpPr>
            <p:cNvPr id="39" name="矩形 38"/>
            <p:cNvSpPr/>
            <p:nvPr/>
          </p:nvSpPr>
          <p:spPr>
            <a:xfrm>
              <a:off x="5597871" y="112109"/>
              <a:ext cx="1060709" cy="308753"/>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0" name="文本框 39"/>
            <p:cNvSpPr txBox="1"/>
            <p:nvPr/>
          </p:nvSpPr>
          <p:spPr>
            <a:xfrm>
              <a:off x="6680572" y="119214"/>
              <a:ext cx="1558117" cy="249328"/>
            </a:xfrm>
            <a:prstGeom prst="rect">
              <a:avLst/>
            </a:prstGeom>
            <a:noFill/>
          </p:spPr>
          <p:txBody>
            <a:bodyPr wrap="square" rtlCol="0">
              <a:spAutoFit/>
            </a:bodyPr>
            <a:p>
              <a:pPr marL="0" marR="0" lvl="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accent1">
                      <a:lumMod val="75000"/>
                    </a:schemeClr>
                  </a:solidFill>
                  <a:latin typeface="+mj-ea"/>
                  <a:ea typeface="+mj-ea"/>
                  <a:sym typeface="+mn-ea"/>
                </a:rPr>
                <a:t>Literature Review</a:t>
              </a:r>
              <a:endParaRPr kumimoji="0" lang="zh-CN" altLang="en-US" sz="1000" b="0" i="0" u="none" strike="noStrike" kern="1200" cap="none" spc="0" normalizeH="0" baseline="0" noProof="0" dirty="0">
                <a:ln>
                  <a:noFill/>
                </a:ln>
                <a:solidFill>
                  <a:schemeClr val="accent1">
                    <a:lumMod val="75000"/>
                  </a:schemeClr>
                </a:solidFill>
                <a:effectLst/>
                <a:uLnTx/>
                <a:uFillTx/>
                <a:latin typeface="微软雅黑 Light" panose="020B0502040204020203" charset="-122"/>
                <a:ea typeface="微软雅黑 Light" panose="020B0502040204020203" charset="-122"/>
                <a:cs typeface="+mn-cs"/>
              </a:endParaRPr>
            </a:p>
          </p:txBody>
        </p:sp>
        <p:sp>
          <p:nvSpPr>
            <p:cNvPr id="42" name="文本框 41"/>
            <p:cNvSpPr txBox="1"/>
            <p:nvPr/>
          </p:nvSpPr>
          <p:spPr>
            <a:xfrm>
              <a:off x="5515858" y="129550"/>
              <a:ext cx="1235771" cy="249328"/>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chemeClr val="bg1"/>
                  </a:solidFill>
                  <a:effectLst/>
                  <a:uLnTx/>
                  <a:uFillTx/>
                  <a:latin typeface="+mj-ea"/>
                  <a:ea typeface="+mj-ea"/>
                  <a:cs typeface="+mn-cs"/>
                  <a:sym typeface="+mn-ea"/>
                </a:rPr>
                <a:t>Introduction</a:t>
              </a:r>
              <a:endParaRPr kumimoji="0" lang="en-US" altLang="zh-CN" sz="1000" b="1" i="0" u="none" strike="noStrike" kern="1200" cap="none" spc="0" normalizeH="0" baseline="0" noProof="0" dirty="0">
                <a:ln>
                  <a:noFill/>
                </a:ln>
                <a:solidFill>
                  <a:schemeClr val="bg1"/>
                </a:solidFill>
                <a:effectLst/>
                <a:uLnTx/>
                <a:uFillTx/>
                <a:latin typeface="+mj-ea"/>
                <a:ea typeface="+mj-ea"/>
                <a:cs typeface="+mn-cs"/>
                <a:sym typeface="+mn-ea"/>
              </a:endParaRPr>
            </a:p>
          </p:txBody>
        </p:sp>
        <p:sp>
          <p:nvSpPr>
            <p:cNvPr id="43" name="文本框 42"/>
            <p:cNvSpPr txBox="1"/>
            <p:nvPr/>
          </p:nvSpPr>
          <p:spPr>
            <a:xfrm>
              <a:off x="7900833" y="119860"/>
              <a:ext cx="1717030" cy="249328"/>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accent1">
                      <a:lumMod val="75000"/>
                    </a:schemeClr>
                  </a:solidFill>
                  <a:latin typeface="+mj-ea"/>
                  <a:ea typeface="+mj-ea"/>
                  <a:sym typeface="+mn-ea"/>
                </a:rPr>
                <a:t>Key Technologies</a:t>
              </a:r>
              <a:endParaRPr kumimoji="0" lang="zh-CN" altLang="en-US" sz="10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grpSp>
          <p:nvGrpSpPr>
            <p:cNvPr id="44" name="组合 43"/>
            <p:cNvGrpSpPr/>
            <p:nvPr/>
          </p:nvGrpSpPr>
          <p:grpSpPr>
            <a:xfrm>
              <a:off x="6791404" y="159486"/>
              <a:ext cx="2629145" cy="209852"/>
              <a:chOff x="6358270" y="115009"/>
              <a:chExt cx="2629145" cy="307494"/>
            </a:xfrm>
          </p:grpSpPr>
          <p:cxnSp>
            <p:nvCxnSpPr>
              <p:cNvPr id="45" name="直接连接符 44"/>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765490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8987415"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48" name="文本框 47"/>
          <p:cNvSpPr txBox="1"/>
          <p:nvPr/>
        </p:nvSpPr>
        <p:spPr>
          <a:xfrm>
            <a:off x="3862070" y="139700"/>
            <a:ext cx="1469390" cy="331470"/>
          </a:xfrm>
          <a:prstGeom prst="rect">
            <a:avLst/>
          </a:prstGeom>
          <a:noFill/>
        </p:spPr>
        <p:txBody>
          <a:bodyPr wrap="square" rtlCol="0">
            <a:noAutofit/>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accent1">
                    <a:lumMod val="75000"/>
                  </a:schemeClr>
                </a:solidFill>
                <a:latin typeface="+mj-ea"/>
                <a:ea typeface="+mj-ea"/>
                <a:sym typeface="+mn-ea"/>
              </a:rPr>
              <a:t>Future Direction</a:t>
            </a:r>
            <a:endParaRPr kumimoji="0" lang="zh-CN" altLang="en-US" sz="10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cxnSp>
        <p:nvCxnSpPr>
          <p:cNvPr id="3" name="直接连接符 2"/>
          <p:cNvCxnSpPr/>
          <p:nvPr/>
        </p:nvCxnSpPr>
        <p:spPr>
          <a:xfrm>
            <a:off x="5201652" y="169131"/>
            <a:ext cx="0" cy="20630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232400" y="134620"/>
            <a:ext cx="941070" cy="331470"/>
          </a:xfrm>
          <a:prstGeom prst="rect">
            <a:avLst/>
          </a:prstGeom>
          <a:noFill/>
        </p:spPr>
        <p:txBody>
          <a:bodyPr wrap="square" rtlCol="0">
            <a:noAutofit/>
          </a:bodyPr>
          <a:p>
            <a:pPr algn="l"/>
            <a:r>
              <a:rPr lang="en-US" altLang="zh-CN" sz="1000" b="1" dirty="0">
                <a:solidFill>
                  <a:schemeClr val="accent1">
                    <a:lumMod val="75000"/>
                  </a:schemeClr>
                </a:solidFill>
                <a:latin typeface="+mj-ea"/>
                <a:ea typeface="+mj-ea"/>
                <a:sym typeface="+mn-ea"/>
              </a:rPr>
              <a:t>Conclusion</a:t>
            </a:r>
            <a:endParaRPr kumimoji="0" lang="zh-CN" altLang="en-US" sz="10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sp>
        <p:nvSpPr>
          <p:cNvPr id="6" name="文本框 5"/>
          <p:cNvSpPr txBox="1"/>
          <p:nvPr/>
        </p:nvSpPr>
        <p:spPr>
          <a:xfrm>
            <a:off x="5466080" y="1306195"/>
            <a:ext cx="6269990" cy="4246245"/>
          </a:xfrm>
          <a:prstGeom prst="rect">
            <a:avLst/>
          </a:prstGeom>
          <a:noFill/>
        </p:spPr>
        <p:txBody>
          <a:bodyPr wrap="square" rtlCol="0">
            <a:spAutoFit/>
          </a:bodyPr>
          <a:p>
            <a:pPr indent="457200">
              <a:lnSpc>
                <a:spcPct val="150000"/>
              </a:lnSpc>
            </a:pPr>
            <a:r>
              <a:rPr lang="zh-CN" altLang="en-US" sz="2000">
                <a:latin typeface="宋体" panose="02010600030101010101" pitchFamily="2" charset="-122"/>
                <a:ea typeface="宋体" panose="02010600030101010101" pitchFamily="2" charset="-122"/>
                <a:cs typeface="宋体" panose="02010600030101010101" pitchFamily="2" charset="-122"/>
              </a:rPr>
              <a:t>在现代软件开发中，软件测试至关重要，它确保了软件产品的质量和可靠性。随着软件系统变得日益复杂，传统测试方法面临效率和覆盖率的挑战。这促使研究者探索新的解决方案，特别是将人工智能（</a:t>
            </a:r>
            <a:r>
              <a:rPr lang="en-US" altLang="zh-CN" sz="2000">
                <a:latin typeface="宋体" panose="02010600030101010101" pitchFamily="2" charset="-122"/>
                <a:ea typeface="宋体" panose="02010600030101010101" pitchFamily="2" charset="-122"/>
                <a:cs typeface="宋体" panose="02010600030101010101" pitchFamily="2" charset="-122"/>
              </a:rPr>
              <a:t>AI</a:t>
            </a:r>
            <a:r>
              <a:rPr lang="zh-CN" altLang="en-US" sz="2000">
                <a:latin typeface="宋体" panose="02010600030101010101" pitchFamily="2" charset="-122"/>
                <a:ea typeface="宋体" panose="02010600030101010101" pitchFamily="2" charset="-122"/>
                <a:cs typeface="宋体" panose="02010600030101010101" pitchFamily="2" charset="-122"/>
              </a:rPr>
              <a:t>）应用于软件测试领域。</a:t>
            </a:r>
            <a:r>
              <a:rPr lang="en-US" altLang="zh-CN" sz="2000">
                <a:latin typeface="宋体" panose="02010600030101010101" pitchFamily="2" charset="-122"/>
                <a:ea typeface="宋体" panose="02010600030101010101" pitchFamily="2" charset="-122"/>
                <a:cs typeface="宋体" panose="02010600030101010101" pitchFamily="2" charset="-122"/>
              </a:rPr>
              <a:t>AI</a:t>
            </a:r>
            <a:r>
              <a:rPr lang="zh-CN" altLang="en-US" sz="2000">
                <a:latin typeface="宋体" panose="02010600030101010101" pitchFamily="2" charset="-122"/>
                <a:ea typeface="宋体" panose="02010600030101010101" pitchFamily="2" charset="-122"/>
                <a:cs typeface="宋体" panose="02010600030101010101" pitchFamily="2" charset="-122"/>
              </a:rPr>
              <a:t>技术，尤其是大型语言模型（</a:t>
            </a:r>
            <a:r>
              <a:rPr lang="en-US" altLang="zh-CN" sz="2000">
                <a:latin typeface="宋体" panose="02010600030101010101" pitchFamily="2" charset="-122"/>
                <a:ea typeface="宋体" panose="02010600030101010101" pitchFamily="2" charset="-122"/>
                <a:cs typeface="宋体" panose="02010600030101010101" pitchFamily="2" charset="-122"/>
              </a:rPr>
              <a:t>LLM</a:t>
            </a:r>
            <a:r>
              <a:rPr lang="zh-CN" altLang="en-US" sz="2000">
                <a:latin typeface="宋体" panose="02010600030101010101" pitchFamily="2" charset="-122"/>
                <a:ea typeface="宋体" panose="02010600030101010101" pitchFamily="2" charset="-122"/>
                <a:cs typeface="宋体" panose="02010600030101010101" pitchFamily="2" charset="-122"/>
              </a:rPr>
              <a:t>），通过自动化复杂的测试过程和提高测试精度，展现了改进软件测试的潜力。因此，本研究选择</a:t>
            </a:r>
            <a:r>
              <a:rPr lang="en-US" altLang="zh-CN" sz="2000">
                <a:latin typeface="宋体" panose="02010600030101010101" pitchFamily="2" charset="-122"/>
                <a:ea typeface="宋体" panose="02010600030101010101" pitchFamily="2" charset="-122"/>
                <a:cs typeface="宋体" panose="02010600030101010101" pitchFamily="2" charset="-122"/>
              </a:rPr>
              <a:t>“AI</a:t>
            </a:r>
            <a:r>
              <a:rPr lang="zh-CN" altLang="en-US" sz="2000">
                <a:latin typeface="宋体" panose="02010600030101010101" pitchFamily="2" charset="-122"/>
                <a:ea typeface="宋体" panose="02010600030101010101" pitchFamily="2" charset="-122"/>
                <a:cs typeface="宋体" panose="02010600030101010101" pitchFamily="2" charset="-122"/>
              </a:rPr>
              <a:t>在软件测试中的应用</a:t>
            </a:r>
            <a:r>
              <a:rPr lang="en-US" altLang="zh-CN" sz="2000">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rPr>
              <a:t>作为主题，旨在评估</a:t>
            </a:r>
            <a:r>
              <a:rPr lang="en-US" altLang="zh-CN" sz="2000">
                <a:latin typeface="宋体" panose="02010600030101010101" pitchFamily="2" charset="-122"/>
                <a:ea typeface="宋体" panose="02010600030101010101" pitchFamily="2" charset="-122"/>
                <a:cs typeface="宋体" panose="02010600030101010101" pitchFamily="2" charset="-122"/>
              </a:rPr>
              <a:t>AI</a:t>
            </a:r>
            <a:r>
              <a:rPr lang="zh-CN" altLang="en-US" sz="2000">
                <a:latin typeface="宋体" panose="02010600030101010101" pitchFamily="2" charset="-122"/>
                <a:ea typeface="宋体" panose="02010600030101010101" pitchFamily="2" charset="-122"/>
                <a:cs typeface="宋体" panose="02010600030101010101" pitchFamily="2" charset="-122"/>
              </a:rPr>
              <a:t>技术对提升测试效率和有效性的影响。</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pic>
        <p:nvPicPr>
          <p:cNvPr id="9" name="图片 8"/>
          <p:cNvPicPr>
            <a:picLocks noChangeAspect="1"/>
          </p:cNvPicPr>
          <p:nvPr/>
        </p:nvPicPr>
        <p:blipFill>
          <a:blip r:embed="rId3"/>
          <a:stretch>
            <a:fillRect/>
          </a:stretch>
        </p:blipFill>
        <p:spPr>
          <a:xfrm>
            <a:off x="383540" y="1152525"/>
            <a:ext cx="4735195" cy="4735195"/>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panose="020B0502040204020203" charset="-122"/>
              <a:ea typeface="微软雅黑 Light" panose="020B0502040204020203" charset="-122"/>
              <a:cs typeface="+mn-cs"/>
            </a:endParaRPr>
          </a:p>
        </p:txBody>
      </p:sp>
      <p:pic>
        <p:nvPicPr>
          <p:cNvPr id="41" name="图形 4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643821" y="98896"/>
            <a:ext cx="1251222" cy="347019"/>
          </a:xfrm>
          <a:prstGeom prst="rect">
            <a:avLst/>
          </a:prstGeom>
        </p:spPr>
      </p:pic>
      <p:grpSp>
        <p:nvGrpSpPr>
          <p:cNvPr id="38" name="组合 37"/>
          <p:cNvGrpSpPr/>
          <p:nvPr/>
        </p:nvGrpSpPr>
        <p:grpSpPr>
          <a:xfrm>
            <a:off x="141608" y="122555"/>
            <a:ext cx="4032246" cy="303530"/>
            <a:chOff x="5515858" y="112109"/>
            <a:chExt cx="4102005" cy="308753"/>
          </a:xfrm>
        </p:grpSpPr>
        <p:sp>
          <p:nvSpPr>
            <p:cNvPr id="39" name="矩形 38"/>
            <p:cNvSpPr/>
            <p:nvPr/>
          </p:nvSpPr>
          <p:spPr>
            <a:xfrm>
              <a:off x="5597871" y="112109"/>
              <a:ext cx="1060709" cy="308753"/>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0" name="文本框 39"/>
            <p:cNvSpPr txBox="1"/>
            <p:nvPr/>
          </p:nvSpPr>
          <p:spPr>
            <a:xfrm>
              <a:off x="6680572" y="119214"/>
              <a:ext cx="1558117" cy="249328"/>
            </a:xfrm>
            <a:prstGeom prst="rect">
              <a:avLst/>
            </a:prstGeom>
            <a:noFill/>
          </p:spPr>
          <p:txBody>
            <a:bodyPr wrap="square" rtlCol="0">
              <a:spAutoFit/>
            </a:bodyPr>
            <a:p>
              <a:pPr marL="0" marR="0" lvl="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accent1">
                      <a:lumMod val="75000"/>
                    </a:schemeClr>
                  </a:solidFill>
                  <a:latin typeface="+mj-ea"/>
                  <a:ea typeface="+mj-ea"/>
                  <a:sym typeface="+mn-ea"/>
                </a:rPr>
                <a:t>Literature Review</a:t>
              </a:r>
              <a:endParaRPr kumimoji="0" lang="zh-CN" altLang="en-US" sz="1000" b="0" i="0" u="none" strike="noStrike" kern="1200" cap="none" spc="0" normalizeH="0" baseline="0" noProof="0" dirty="0">
                <a:ln>
                  <a:noFill/>
                </a:ln>
                <a:solidFill>
                  <a:schemeClr val="accent1">
                    <a:lumMod val="75000"/>
                  </a:schemeClr>
                </a:solidFill>
                <a:effectLst/>
                <a:uLnTx/>
                <a:uFillTx/>
                <a:latin typeface="微软雅黑 Light" panose="020B0502040204020203" charset="-122"/>
                <a:ea typeface="微软雅黑 Light" panose="020B0502040204020203" charset="-122"/>
                <a:cs typeface="+mn-cs"/>
              </a:endParaRPr>
            </a:p>
          </p:txBody>
        </p:sp>
        <p:sp>
          <p:nvSpPr>
            <p:cNvPr id="42" name="文本框 41"/>
            <p:cNvSpPr txBox="1"/>
            <p:nvPr/>
          </p:nvSpPr>
          <p:spPr>
            <a:xfrm>
              <a:off x="5515858" y="129550"/>
              <a:ext cx="1235771" cy="249328"/>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chemeClr val="bg1"/>
                  </a:solidFill>
                  <a:effectLst/>
                  <a:uLnTx/>
                  <a:uFillTx/>
                  <a:latin typeface="+mj-ea"/>
                  <a:ea typeface="+mj-ea"/>
                  <a:cs typeface="+mn-cs"/>
                  <a:sym typeface="+mn-ea"/>
                </a:rPr>
                <a:t>Introduction</a:t>
              </a:r>
              <a:endParaRPr kumimoji="0" lang="en-US" altLang="zh-CN" sz="1000" b="1" i="0" u="none" strike="noStrike" kern="1200" cap="none" spc="0" normalizeH="0" baseline="0" noProof="0" dirty="0">
                <a:ln>
                  <a:noFill/>
                </a:ln>
                <a:solidFill>
                  <a:schemeClr val="bg1"/>
                </a:solidFill>
                <a:effectLst/>
                <a:uLnTx/>
                <a:uFillTx/>
                <a:latin typeface="+mj-ea"/>
                <a:ea typeface="+mj-ea"/>
                <a:cs typeface="+mn-cs"/>
                <a:sym typeface="+mn-ea"/>
              </a:endParaRPr>
            </a:p>
          </p:txBody>
        </p:sp>
        <p:sp>
          <p:nvSpPr>
            <p:cNvPr id="43" name="文本框 42"/>
            <p:cNvSpPr txBox="1"/>
            <p:nvPr/>
          </p:nvSpPr>
          <p:spPr>
            <a:xfrm>
              <a:off x="7900833" y="119860"/>
              <a:ext cx="1717030" cy="249328"/>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accent1">
                      <a:lumMod val="75000"/>
                    </a:schemeClr>
                  </a:solidFill>
                  <a:latin typeface="+mj-ea"/>
                  <a:ea typeface="+mj-ea"/>
                  <a:sym typeface="+mn-ea"/>
                </a:rPr>
                <a:t>Key Technologies</a:t>
              </a:r>
              <a:endParaRPr kumimoji="0" lang="zh-CN" altLang="en-US" sz="10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grpSp>
          <p:nvGrpSpPr>
            <p:cNvPr id="44" name="组合 43"/>
            <p:cNvGrpSpPr/>
            <p:nvPr/>
          </p:nvGrpSpPr>
          <p:grpSpPr>
            <a:xfrm>
              <a:off x="6791404" y="159486"/>
              <a:ext cx="2629145" cy="209852"/>
              <a:chOff x="6358270" y="115009"/>
              <a:chExt cx="2629145" cy="307494"/>
            </a:xfrm>
          </p:grpSpPr>
          <p:cxnSp>
            <p:nvCxnSpPr>
              <p:cNvPr id="45" name="直接连接符 44"/>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765490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8987415"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48" name="文本框 47"/>
          <p:cNvSpPr txBox="1"/>
          <p:nvPr/>
        </p:nvSpPr>
        <p:spPr>
          <a:xfrm>
            <a:off x="3862070" y="139700"/>
            <a:ext cx="1469390" cy="331470"/>
          </a:xfrm>
          <a:prstGeom prst="rect">
            <a:avLst/>
          </a:prstGeom>
          <a:noFill/>
        </p:spPr>
        <p:txBody>
          <a:bodyPr wrap="square" rtlCol="0">
            <a:noAutofit/>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accent1">
                    <a:lumMod val="75000"/>
                  </a:schemeClr>
                </a:solidFill>
                <a:latin typeface="+mj-ea"/>
                <a:ea typeface="+mj-ea"/>
                <a:sym typeface="+mn-ea"/>
              </a:rPr>
              <a:t>Future Direction</a:t>
            </a:r>
            <a:endParaRPr kumimoji="0" lang="zh-CN" altLang="en-US" sz="10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cxnSp>
        <p:nvCxnSpPr>
          <p:cNvPr id="3" name="直接连接符 2"/>
          <p:cNvCxnSpPr/>
          <p:nvPr/>
        </p:nvCxnSpPr>
        <p:spPr>
          <a:xfrm>
            <a:off x="5201652" y="169131"/>
            <a:ext cx="0" cy="20630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232400" y="134620"/>
            <a:ext cx="941070" cy="331470"/>
          </a:xfrm>
          <a:prstGeom prst="rect">
            <a:avLst/>
          </a:prstGeom>
          <a:noFill/>
        </p:spPr>
        <p:txBody>
          <a:bodyPr wrap="square" rtlCol="0">
            <a:noAutofit/>
          </a:bodyPr>
          <a:p>
            <a:pPr algn="l"/>
            <a:r>
              <a:rPr lang="en-US" altLang="zh-CN" sz="1000" b="1" dirty="0">
                <a:solidFill>
                  <a:schemeClr val="accent1">
                    <a:lumMod val="75000"/>
                  </a:schemeClr>
                </a:solidFill>
                <a:latin typeface="+mj-ea"/>
                <a:ea typeface="+mj-ea"/>
                <a:sym typeface="+mn-ea"/>
              </a:rPr>
              <a:t>Conclusion</a:t>
            </a:r>
            <a:endParaRPr kumimoji="0" lang="zh-CN" altLang="en-US" sz="10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sp>
        <p:nvSpPr>
          <p:cNvPr id="6" name="文本框 5"/>
          <p:cNvSpPr txBox="1"/>
          <p:nvPr/>
        </p:nvSpPr>
        <p:spPr>
          <a:xfrm>
            <a:off x="624840" y="1568450"/>
            <a:ext cx="11126470" cy="4815840"/>
          </a:xfrm>
          <a:prstGeom prst="rect">
            <a:avLst/>
          </a:prstGeom>
          <a:noFill/>
        </p:spPr>
        <p:txBody>
          <a:bodyPr wrap="square" rtlCol="0">
            <a:spAutoFit/>
          </a:bodyPr>
          <a:p>
            <a:pPr indent="457200">
              <a:lnSpc>
                <a:spcPct val="150000"/>
              </a:lnSpc>
            </a:pPr>
            <a:r>
              <a:rPr lang="zh-CN" altLang="en-US">
                <a:latin typeface="宋体" panose="02010600030101010101" pitchFamily="2" charset="-122"/>
                <a:ea typeface="宋体" panose="02010600030101010101" pitchFamily="2" charset="-122"/>
                <a:cs typeface="宋体" panose="02010600030101010101" pitchFamily="2" charset="-122"/>
              </a:rPr>
              <a:t>本综述旨在探讨和解决几个关键的研究问题，这些问题围绕人工智能（</a:t>
            </a:r>
            <a:r>
              <a:rPr lang="en-US" altLang="zh-CN">
                <a:latin typeface="宋体" panose="02010600030101010101" pitchFamily="2" charset="-122"/>
                <a:ea typeface="宋体" panose="02010600030101010101" pitchFamily="2" charset="-122"/>
                <a:cs typeface="宋体" panose="02010600030101010101" pitchFamily="2" charset="-122"/>
              </a:rPr>
              <a:t>AI</a:t>
            </a:r>
            <a:r>
              <a:rPr lang="zh-CN" altLang="en-US">
                <a:latin typeface="宋体" panose="02010600030101010101" pitchFamily="2" charset="-122"/>
                <a:ea typeface="宋体" panose="02010600030101010101" pitchFamily="2" charset="-122"/>
                <a:cs typeface="宋体" panose="02010600030101010101" pitchFamily="2" charset="-122"/>
              </a:rPr>
              <a:t>）在软件测试领域中的应用及其带来的潜在改进。主要研究问题包括：</a:t>
            </a:r>
            <a:endParaRPr lang="zh-CN" altLang="en-US">
              <a:latin typeface="宋体" panose="02010600030101010101" pitchFamily="2" charset="-122"/>
              <a:ea typeface="宋体" panose="02010600030101010101" pitchFamily="2" charset="-122"/>
              <a:cs typeface="宋体" panose="02010600030101010101" pitchFamily="2" charset="-122"/>
            </a:endParaRPr>
          </a:p>
          <a:p>
            <a:pPr indent="457200" fontAlgn="auto">
              <a:lnSpc>
                <a:spcPct val="100000"/>
              </a:lnSpc>
            </a:pPr>
            <a:endParaRPr lang="en-US" altLang="zh-CN">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r>
              <a:rPr lang="en-US" altLang="zh-CN" b="1">
                <a:latin typeface="宋体" panose="02010600030101010101" pitchFamily="2" charset="-122"/>
                <a:ea typeface="宋体" panose="02010600030101010101" pitchFamily="2" charset="-122"/>
                <a:cs typeface="宋体" panose="02010600030101010101" pitchFamily="2" charset="-122"/>
              </a:rPr>
              <a:t>1.</a:t>
            </a:r>
            <a:r>
              <a:rPr lang="zh-CN" altLang="en-US" b="1">
                <a:latin typeface="宋体" panose="02010600030101010101" pitchFamily="2" charset="-122"/>
                <a:ea typeface="宋体" panose="02010600030101010101" pitchFamily="2" charset="-122"/>
                <a:cs typeface="宋体" panose="02010600030101010101" pitchFamily="2" charset="-122"/>
              </a:rPr>
              <a:t>效率提升</a:t>
            </a:r>
            <a:r>
              <a:rPr lang="zh-CN" altLang="en-US">
                <a:latin typeface="宋体" panose="02010600030101010101" pitchFamily="2" charset="-122"/>
                <a:ea typeface="宋体" panose="02010600030101010101" pitchFamily="2" charset="-122"/>
                <a:cs typeface="宋体" panose="02010600030101010101" pitchFamily="2" charset="-122"/>
              </a:rPr>
              <a:t>：</a:t>
            </a:r>
            <a:r>
              <a:rPr lang="en-US" altLang="zh-CN">
                <a:latin typeface="宋体" panose="02010600030101010101" pitchFamily="2" charset="-122"/>
                <a:ea typeface="宋体" panose="02010600030101010101" pitchFamily="2" charset="-122"/>
                <a:cs typeface="宋体" panose="02010600030101010101" pitchFamily="2" charset="-122"/>
              </a:rPr>
              <a:t>AI</a:t>
            </a:r>
            <a:r>
              <a:rPr lang="zh-CN" altLang="en-US">
                <a:latin typeface="宋体" panose="02010600030101010101" pitchFamily="2" charset="-122"/>
                <a:ea typeface="宋体" panose="02010600030101010101" pitchFamily="2" charset="-122"/>
                <a:cs typeface="宋体" panose="02010600030101010101" pitchFamily="2" charset="-122"/>
              </a:rPr>
              <a:t>如何通过自动化测试流程来提高软件测试的效率？具体来说，</a:t>
            </a:r>
            <a:r>
              <a:rPr lang="en-US" altLang="zh-CN">
                <a:latin typeface="宋体" panose="02010600030101010101" pitchFamily="2" charset="-122"/>
                <a:ea typeface="宋体" panose="02010600030101010101" pitchFamily="2" charset="-122"/>
                <a:cs typeface="宋体" panose="02010600030101010101" pitchFamily="2" charset="-122"/>
              </a:rPr>
              <a:t>AI</a:t>
            </a:r>
            <a:r>
              <a:rPr lang="zh-CN" altLang="en-US">
                <a:latin typeface="宋体" panose="02010600030101010101" pitchFamily="2" charset="-122"/>
                <a:ea typeface="宋体" panose="02010600030101010101" pitchFamily="2" charset="-122"/>
                <a:cs typeface="宋体" panose="02010600030101010101" pitchFamily="2" charset="-122"/>
              </a:rPr>
              <a:t>技术是如何实现更快的测试用例生成、更高速的执行以及更迅速的错误诊断？</a:t>
            </a:r>
            <a:endParaRPr lang="zh-CN" altLang="en-US">
              <a:latin typeface="宋体" panose="02010600030101010101" pitchFamily="2" charset="-122"/>
              <a:ea typeface="宋体" panose="02010600030101010101" pitchFamily="2" charset="-122"/>
              <a:cs typeface="宋体" panose="02010600030101010101" pitchFamily="2" charset="-122"/>
            </a:endParaRPr>
          </a:p>
          <a:p>
            <a:pPr indent="457200" fontAlgn="auto">
              <a:lnSpc>
                <a:spcPts val="760"/>
              </a:lnSpc>
            </a:pPr>
            <a:endParaRPr lang="en-US" altLang="zh-CN">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r>
              <a:rPr lang="en-US" altLang="zh-CN" b="1">
                <a:latin typeface="宋体" panose="02010600030101010101" pitchFamily="2" charset="-122"/>
                <a:ea typeface="宋体" panose="02010600030101010101" pitchFamily="2" charset="-122"/>
                <a:cs typeface="宋体" panose="02010600030101010101" pitchFamily="2" charset="-122"/>
              </a:rPr>
              <a:t>2.</a:t>
            </a:r>
            <a:r>
              <a:rPr lang="zh-CN" altLang="en-US" b="1">
                <a:latin typeface="宋体" panose="02010600030101010101" pitchFamily="2" charset="-122"/>
                <a:ea typeface="宋体" panose="02010600030101010101" pitchFamily="2" charset="-122"/>
                <a:cs typeface="宋体" panose="02010600030101010101" pitchFamily="2" charset="-122"/>
              </a:rPr>
              <a:t>准确性增强</a:t>
            </a:r>
            <a:r>
              <a:rPr lang="zh-CN" altLang="en-US">
                <a:latin typeface="宋体" panose="02010600030101010101" pitchFamily="2" charset="-122"/>
                <a:ea typeface="宋体" panose="02010600030101010101" pitchFamily="2" charset="-122"/>
                <a:cs typeface="宋体" panose="02010600030101010101" pitchFamily="2" charset="-122"/>
              </a:rPr>
              <a:t>：</a:t>
            </a:r>
            <a:r>
              <a:rPr lang="en-US" altLang="zh-CN">
                <a:latin typeface="宋体" panose="02010600030101010101" pitchFamily="2" charset="-122"/>
                <a:ea typeface="宋体" panose="02010600030101010101" pitchFamily="2" charset="-122"/>
                <a:cs typeface="宋体" panose="02010600030101010101" pitchFamily="2" charset="-122"/>
              </a:rPr>
              <a:t>AI</a:t>
            </a:r>
            <a:r>
              <a:rPr lang="zh-CN" altLang="en-US">
                <a:latin typeface="宋体" panose="02010600030101010101" pitchFamily="2" charset="-122"/>
                <a:ea typeface="宋体" panose="02010600030101010101" pitchFamily="2" charset="-122"/>
                <a:cs typeface="宋体" panose="02010600030101010101" pitchFamily="2" charset="-122"/>
              </a:rPr>
              <a:t>在提高软件测试准确性方面扮演了什么角色？它如何帮助更准确地识别软件中的缺陷，包括那些传统测试方法难以发现的边缘案例？</a:t>
            </a:r>
            <a:endParaRPr lang="zh-CN" altLang="en-US">
              <a:latin typeface="宋体" panose="02010600030101010101" pitchFamily="2" charset="-122"/>
              <a:ea typeface="宋体" panose="02010600030101010101" pitchFamily="2" charset="-122"/>
              <a:cs typeface="宋体" panose="02010600030101010101" pitchFamily="2" charset="-122"/>
            </a:endParaRPr>
          </a:p>
          <a:p>
            <a:pPr indent="457200" fontAlgn="auto">
              <a:lnSpc>
                <a:spcPts val="760"/>
              </a:lnSpc>
            </a:pPr>
            <a:endParaRPr lang="en-US" altLang="zh-CN">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r>
              <a:rPr lang="en-US" altLang="zh-CN" b="1">
                <a:latin typeface="宋体" panose="02010600030101010101" pitchFamily="2" charset="-122"/>
                <a:ea typeface="宋体" panose="02010600030101010101" pitchFamily="2" charset="-122"/>
                <a:cs typeface="宋体" panose="02010600030101010101" pitchFamily="2" charset="-122"/>
              </a:rPr>
              <a:t>3.</a:t>
            </a:r>
            <a:r>
              <a:rPr lang="zh-CN" altLang="en-US" b="1">
                <a:latin typeface="宋体" panose="02010600030101010101" pitchFamily="2" charset="-122"/>
                <a:ea typeface="宋体" panose="02010600030101010101" pitchFamily="2" charset="-122"/>
                <a:cs typeface="宋体" panose="02010600030101010101" pitchFamily="2" charset="-122"/>
              </a:rPr>
              <a:t>可理解性和可维护性</a:t>
            </a:r>
            <a:r>
              <a:rPr lang="zh-CN" altLang="en-US">
                <a:latin typeface="宋体" panose="02010600030101010101" pitchFamily="2" charset="-122"/>
                <a:ea typeface="宋体" panose="02010600030101010101" pitchFamily="2" charset="-122"/>
                <a:cs typeface="宋体" panose="02010600030101010101" pitchFamily="2" charset="-122"/>
              </a:rPr>
              <a:t>：</a:t>
            </a:r>
            <a:r>
              <a:rPr lang="en-US" altLang="zh-CN">
                <a:latin typeface="宋体" panose="02010600030101010101" pitchFamily="2" charset="-122"/>
                <a:ea typeface="宋体" panose="02010600030101010101" pitchFamily="2" charset="-122"/>
                <a:cs typeface="宋体" panose="02010600030101010101" pitchFamily="2" charset="-122"/>
              </a:rPr>
              <a:t>AI</a:t>
            </a:r>
            <a:r>
              <a:rPr lang="zh-CN" altLang="en-US">
                <a:latin typeface="宋体" panose="02010600030101010101" pitchFamily="2" charset="-122"/>
                <a:ea typeface="宋体" panose="02010600030101010101" pitchFamily="2" charset="-122"/>
                <a:cs typeface="宋体" panose="02010600030101010101" pitchFamily="2" charset="-122"/>
              </a:rPr>
              <a:t>技术如何影响测试用例的可理解性和后续的可维护性？特别是</a:t>
            </a:r>
            <a:r>
              <a:rPr lang="en-US" altLang="zh-CN">
                <a:latin typeface="宋体" panose="02010600030101010101" pitchFamily="2" charset="-122"/>
                <a:ea typeface="宋体" panose="02010600030101010101" pitchFamily="2" charset="-122"/>
                <a:cs typeface="宋体" panose="02010600030101010101" pitchFamily="2" charset="-122"/>
              </a:rPr>
              <a:t>LLM</a:t>
            </a:r>
            <a:r>
              <a:rPr lang="zh-CN" altLang="en-US">
                <a:latin typeface="宋体" panose="02010600030101010101" pitchFamily="2" charset="-122"/>
                <a:ea typeface="宋体" panose="02010600030101010101" pitchFamily="2" charset="-122"/>
                <a:cs typeface="宋体" panose="02010600030101010101" pitchFamily="2" charset="-122"/>
              </a:rPr>
              <a:t>如何帮助生成更易于人类理解和维护的测试代码？</a:t>
            </a:r>
            <a:endParaRPr lang="zh-CN" altLang="en-US">
              <a:latin typeface="宋体" panose="02010600030101010101" pitchFamily="2" charset="-122"/>
              <a:ea typeface="宋体" panose="02010600030101010101" pitchFamily="2" charset="-122"/>
              <a:cs typeface="宋体" panose="02010600030101010101" pitchFamily="2" charset="-122"/>
            </a:endParaRPr>
          </a:p>
          <a:p>
            <a:pPr indent="457200" fontAlgn="auto">
              <a:lnSpc>
                <a:spcPts val="760"/>
              </a:lnSpc>
            </a:pPr>
            <a:endParaRPr lang="en-US" altLang="zh-CN">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r>
              <a:rPr lang="en-US" altLang="zh-CN" b="1">
                <a:latin typeface="宋体" panose="02010600030101010101" pitchFamily="2" charset="-122"/>
                <a:ea typeface="宋体" panose="02010600030101010101" pitchFamily="2" charset="-122"/>
                <a:cs typeface="宋体" panose="02010600030101010101" pitchFamily="2" charset="-122"/>
              </a:rPr>
              <a:t>4.</a:t>
            </a:r>
            <a:r>
              <a:rPr lang="zh-CN" altLang="en-US" b="1">
                <a:latin typeface="宋体" panose="02010600030101010101" pitchFamily="2" charset="-122"/>
                <a:ea typeface="宋体" panose="02010600030101010101" pitchFamily="2" charset="-122"/>
                <a:cs typeface="宋体" panose="02010600030101010101" pitchFamily="2" charset="-122"/>
              </a:rPr>
              <a:t>测试覆盖率</a:t>
            </a:r>
            <a:r>
              <a:rPr lang="zh-CN" altLang="en-US">
                <a:latin typeface="宋体" panose="02010600030101010101" pitchFamily="2" charset="-122"/>
                <a:ea typeface="宋体" panose="02010600030101010101" pitchFamily="2" charset="-122"/>
                <a:cs typeface="宋体" panose="02010600030101010101" pitchFamily="2" charset="-122"/>
              </a:rPr>
              <a:t>：</a:t>
            </a:r>
            <a:r>
              <a:rPr lang="en-US" altLang="zh-CN">
                <a:latin typeface="宋体" panose="02010600030101010101" pitchFamily="2" charset="-122"/>
                <a:ea typeface="宋体" panose="02010600030101010101" pitchFamily="2" charset="-122"/>
                <a:cs typeface="宋体" panose="02010600030101010101" pitchFamily="2" charset="-122"/>
              </a:rPr>
              <a:t>AI</a:t>
            </a:r>
            <a:r>
              <a:rPr lang="zh-CN" altLang="en-US">
                <a:latin typeface="宋体" panose="02010600030101010101" pitchFamily="2" charset="-122"/>
                <a:ea typeface="宋体" panose="02010600030101010101" pitchFamily="2" charset="-122"/>
                <a:cs typeface="宋体" panose="02010600030101010101" pitchFamily="2" charset="-122"/>
              </a:rPr>
              <a:t>是如何帮助扩展测试覆盖率，尤其是在复杂系统和大规模应用中，确保更全面的质量保证？</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
        <p:nvSpPr>
          <p:cNvPr id="5" name="圆角矩形 4"/>
          <p:cNvSpPr/>
          <p:nvPr/>
        </p:nvSpPr>
        <p:spPr>
          <a:xfrm>
            <a:off x="675640" y="840740"/>
            <a:ext cx="1209675" cy="47561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nvSpPr>
        <p:spPr>
          <a:xfrm>
            <a:off x="726440" y="901065"/>
            <a:ext cx="1294130" cy="355600"/>
          </a:xfrm>
          <a:prstGeom prst="rect">
            <a:avLst/>
          </a:prstGeom>
          <a:noFill/>
        </p:spPr>
        <p:txBody>
          <a:bodyPr wrap="square" rtlCol="0">
            <a:noAutofit/>
          </a:bodyPr>
          <a:p>
            <a:r>
              <a:rPr lang="zh-CN" altLang="en-US">
                <a:solidFill>
                  <a:schemeClr val="bg1"/>
                </a:solidFill>
              </a:rPr>
              <a:t>研究问题</a:t>
            </a:r>
            <a:endParaRPr lang="zh-CN" altLang="en-US">
              <a:solidFill>
                <a:schemeClr val="bg1"/>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panose="020B0502040204020203" charset="-122"/>
              <a:ea typeface="微软雅黑 Light" panose="020B0502040204020203" charset="-122"/>
              <a:cs typeface="+mn-cs"/>
            </a:endParaRPr>
          </a:p>
        </p:txBody>
      </p:sp>
      <p:pic>
        <p:nvPicPr>
          <p:cNvPr id="41" name="图形 4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643821" y="98896"/>
            <a:ext cx="1251222" cy="347019"/>
          </a:xfrm>
          <a:prstGeom prst="rect">
            <a:avLst/>
          </a:prstGeom>
        </p:spPr>
      </p:pic>
      <p:grpSp>
        <p:nvGrpSpPr>
          <p:cNvPr id="38" name="组合 37"/>
          <p:cNvGrpSpPr/>
          <p:nvPr/>
        </p:nvGrpSpPr>
        <p:grpSpPr>
          <a:xfrm>
            <a:off x="141608" y="122555"/>
            <a:ext cx="4032246" cy="303530"/>
            <a:chOff x="5515858" y="112109"/>
            <a:chExt cx="4102005" cy="308753"/>
          </a:xfrm>
        </p:grpSpPr>
        <p:sp>
          <p:nvSpPr>
            <p:cNvPr id="39" name="矩形 38"/>
            <p:cNvSpPr/>
            <p:nvPr/>
          </p:nvSpPr>
          <p:spPr>
            <a:xfrm>
              <a:off x="6849818" y="112109"/>
              <a:ext cx="1186676" cy="308753"/>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0" name="文本框 39"/>
            <p:cNvSpPr txBox="1"/>
            <p:nvPr/>
          </p:nvSpPr>
          <p:spPr>
            <a:xfrm>
              <a:off x="6680572" y="119214"/>
              <a:ext cx="1558117" cy="249328"/>
            </a:xfrm>
            <a:prstGeom prst="rect">
              <a:avLst/>
            </a:prstGeom>
            <a:noFill/>
          </p:spPr>
          <p:txBody>
            <a:bodyPr wrap="square" rtlCol="0">
              <a:spAutoFit/>
            </a:bodyPr>
            <a:p>
              <a:pPr marL="0" marR="0" lvl="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bg1"/>
                  </a:solidFill>
                  <a:latin typeface="+mj-ea"/>
                  <a:ea typeface="+mj-ea"/>
                  <a:sym typeface="+mn-ea"/>
                </a:rPr>
                <a:t>Literature Review</a:t>
              </a:r>
              <a:endParaRPr kumimoji="0" lang="en-US" altLang="zh-CN" sz="1000" b="1" i="0" u="none" strike="noStrike" kern="1200" cap="none" spc="0" normalizeH="0" baseline="0" noProof="0" dirty="0">
                <a:ln>
                  <a:noFill/>
                </a:ln>
                <a:solidFill>
                  <a:schemeClr val="bg1"/>
                </a:solidFill>
                <a:effectLst/>
                <a:uLnTx/>
                <a:uFillTx/>
                <a:latin typeface="+mj-ea"/>
                <a:ea typeface="+mj-ea"/>
                <a:cs typeface="+mn-cs"/>
                <a:sym typeface="+mn-ea"/>
              </a:endParaRPr>
            </a:p>
          </p:txBody>
        </p:sp>
        <p:sp>
          <p:nvSpPr>
            <p:cNvPr id="42" name="文本框 41"/>
            <p:cNvSpPr txBox="1"/>
            <p:nvPr/>
          </p:nvSpPr>
          <p:spPr>
            <a:xfrm>
              <a:off x="5515858" y="129550"/>
              <a:ext cx="1235771" cy="249328"/>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chemeClr val="accent1">
                      <a:lumMod val="75000"/>
                    </a:schemeClr>
                  </a:solidFill>
                  <a:effectLst/>
                  <a:uLnTx/>
                  <a:uFillTx/>
                  <a:latin typeface="+mj-ea"/>
                  <a:ea typeface="+mj-ea"/>
                  <a:cs typeface="+mn-cs"/>
                  <a:sym typeface="+mn-ea"/>
                </a:rPr>
                <a:t>Introduction</a:t>
              </a:r>
              <a:endParaRPr kumimoji="0" lang="en-US" altLang="zh-CN" sz="1000" b="1" i="0" u="none" strike="noStrike" kern="1200" cap="none" spc="0" normalizeH="0" baseline="0" noProof="0" dirty="0">
                <a:ln>
                  <a:noFill/>
                </a:ln>
                <a:solidFill>
                  <a:schemeClr val="accent1">
                    <a:lumMod val="75000"/>
                  </a:schemeClr>
                </a:solidFill>
                <a:effectLst/>
                <a:uLnTx/>
                <a:uFillTx/>
                <a:latin typeface="+mj-ea"/>
                <a:ea typeface="+mj-ea"/>
                <a:cs typeface="+mn-cs"/>
                <a:sym typeface="+mn-ea"/>
              </a:endParaRPr>
            </a:p>
          </p:txBody>
        </p:sp>
        <p:sp>
          <p:nvSpPr>
            <p:cNvPr id="43" name="文本框 42"/>
            <p:cNvSpPr txBox="1"/>
            <p:nvPr/>
          </p:nvSpPr>
          <p:spPr>
            <a:xfrm>
              <a:off x="7900833" y="119860"/>
              <a:ext cx="1717030" cy="249328"/>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accent1">
                      <a:lumMod val="75000"/>
                    </a:schemeClr>
                  </a:solidFill>
                  <a:latin typeface="+mj-ea"/>
                  <a:ea typeface="+mj-ea"/>
                  <a:sym typeface="+mn-ea"/>
                </a:rPr>
                <a:t>Key Technologies</a:t>
              </a:r>
              <a:endParaRPr kumimoji="0" lang="zh-CN" altLang="en-US" sz="10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grpSp>
          <p:nvGrpSpPr>
            <p:cNvPr id="44" name="组合 43"/>
            <p:cNvGrpSpPr/>
            <p:nvPr/>
          </p:nvGrpSpPr>
          <p:grpSpPr>
            <a:xfrm>
              <a:off x="6791404" y="159486"/>
              <a:ext cx="2629145" cy="209852"/>
              <a:chOff x="6358270" y="115009"/>
              <a:chExt cx="2629145" cy="307494"/>
            </a:xfrm>
          </p:grpSpPr>
          <p:cxnSp>
            <p:nvCxnSpPr>
              <p:cNvPr id="45" name="直接连接符 44"/>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765490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8987415"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48" name="文本框 47"/>
          <p:cNvSpPr txBox="1"/>
          <p:nvPr/>
        </p:nvSpPr>
        <p:spPr>
          <a:xfrm>
            <a:off x="3862070" y="139700"/>
            <a:ext cx="1469390" cy="331470"/>
          </a:xfrm>
          <a:prstGeom prst="rect">
            <a:avLst/>
          </a:prstGeom>
          <a:noFill/>
        </p:spPr>
        <p:txBody>
          <a:bodyPr wrap="square" rtlCol="0">
            <a:noAutofit/>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accent1">
                    <a:lumMod val="75000"/>
                  </a:schemeClr>
                </a:solidFill>
                <a:latin typeface="+mj-ea"/>
                <a:ea typeface="+mj-ea"/>
                <a:sym typeface="+mn-ea"/>
              </a:rPr>
              <a:t>Future Direction</a:t>
            </a:r>
            <a:endParaRPr kumimoji="0" lang="zh-CN" altLang="en-US" sz="10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cxnSp>
        <p:nvCxnSpPr>
          <p:cNvPr id="3" name="直接连接符 2"/>
          <p:cNvCxnSpPr/>
          <p:nvPr/>
        </p:nvCxnSpPr>
        <p:spPr>
          <a:xfrm>
            <a:off x="5201652" y="169131"/>
            <a:ext cx="0" cy="20630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232400" y="134620"/>
            <a:ext cx="941070" cy="331470"/>
          </a:xfrm>
          <a:prstGeom prst="rect">
            <a:avLst/>
          </a:prstGeom>
          <a:noFill/>
        </p:spPr>
        <p:txBody>
          <a:bodyPr wrap="square" rtlCol="0">
            <a:noAutofit/>
          </a:bodyPr>
          <a:p>
            <a:pPr algn="l"/>
            <a:r>
              <a:rPr lang="en-US" altLang="zh-CN" sz="1000" b="1" dirty="0">
                <a:solidFill>
                  <a:schemeClr val="accent1">
                    <a:lumMod val="75000"/>
                  </a:schemeClr>
                </a:solidFill>
                <a:latin typeface="+mj-ea"/>
                <a:ea typeface="+mj-ea"/>
                <a:sym typeface="+mn-ea"/>
              </a:rPr>
              <a:t>Conclusion</a:t>
            </a:r>
            <a:endParaRPr kumimoji="0" lang="zh-CN" altLang="en-US" sz="10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sp>
        <p:nvSpPr>
          <p:cNvPr id="6" name="文本框 5"/>
          <p:cNvSpPr txBox="1"/>
          <p:nvPr/>
        </p:nvSpPr>
        <p:spPr>
          <a:xfrm>
            <a:off x="346710" y="807085"/>
            <a:ext cx="11404600" cy="553085"/>
          </a:xfrm>
          <a:prstGeom prst="rect">
            <a:avLst/>
          </a:prstGeom>
          <a:noFill/>
        </p:spPr>
        <p:txBody>
          <a:bodyPr wrap="square" rtlCol="0">
            <a:spAutoFit/>
          </a:bodyPr>
          <a:p>
            <a:pPr indent="457200">
              <a:lnSpc>
                <a:spcPct val="150000"/>
              </a:lnSpc>
            </a:pPr>
            <a:r>
              <a:rPr lang="en-US" altLang="zh-CN" sz="2000" b="1">
                <a:latin typeface="Times New Roman" panose="02020603050405020304" charset="0"/>
                <a:ea typeface="宋体" panose="02010600030101010101" pitchFamily="2" charset="-122"/>
                <a:cs typeface="Times New Roman" panose="02020603050405020304" charset="0"/>
              </a:rPr>
              <a:t>ChatUniTest: A Framework for LLM-Based Test Generation                         </a:t>
            </a:r>
            <a:r>
              <a:rPr lang="en-US" altLang="zh-CN" sz="1600" b="1">
                <a:latin typeface="Times New Roman" panose="02020603050405020304" charset="0"/>
                <a:ea typeface="宋体" panose="02010600030101010101" pitchFamily="2" charset="-122"/>
                <a:cs typeface="Times New Roman" panose="02020603050405020304" charset="0"/>
              </a:rPr>
              <a:t> FSE 2024,July 19th</a:t>
            </a:r>
            <a:endParaRPr lang="en-US" altLang="zh-CN" sz="1600" b="1">
              <a:latin typeface="Times New Roman" panose="02020603050405020304" charset="0"/>
              <a:ea typeface="宋体" panose="02010600030101010101" pitchFamily="2" charset="-122"/>
              <a:cs typeface="Times New Roman" panose="02020603050405020304" charset="0"/>
            </a:endParaRPr>
          </a:p>
        </p:txBody>
      </p:sp>
      <p:sp>
        <p:nvSpPr>
          <p:cNvPr id="13" name="文本框 12"/>
          <p:cNvSpPr txBox="1"/>
          <p:nvPr/>
        </p:nvSpPr>
        <p:spPr>
          <a:xfrm>
            <a:off x="506095" y="1649095"/>
            <a:ext cx="11126470" cy="3830955"/>
          </a:xfrm>
          <a:prstGeom prst="rect">
            <a:avLst/>
          </a:prstGeom>
          <a:noFill/>
        </p:spPr>
        <p:txBody>
          <a:bodyPr wrap="square" rtlCol="0">
            <a:spAutoFit/>
          </a:bodyPr>
          <a:p>
            <a:pPr indent="457200">
              <a:lnSpc>
                <a:spcPct val="150000"/>
              </a:lnSpc>
            </a:pPr>
            <a:r>
              <a:rPr lang="zh-CN" altLang="en-US" b="1">
                <a:latin typeface="宋体" panose="02010600030101010101" pitchFamily="2" charset="-122"/>
                <a:ea typeface="宋体" panose="02010600030101010101" pitchFamily="2" charset="-122"/>
                <a:cs typeface="宋体" panose="02010600030101010101" pitchFamily="2" charset="-122"/>
              </a:rPr>
              <a:t>核心内容</a:t>
            </a:r>
            <a:r>
              <a:rPr lang="zh-CN" altLang="en-US">
                <a:latin typeface="宋体" panose="02010600030101010101" pitchFamily="2" charset="-122"/>
                <a:ea typeface="宋体" panose="02010600030101010101" pitchFamily="2" charset="-122"/>
                <a:cs typeface="宋体" panose="02010600030101010101" pitchFamily="2" charset="-122"/>
              </a:rPr>
              <a:t>：这篇论文提出了</a:t>
            </a:r>
            <a:r>
              <a:rPr lang="en-US" altLang="zh-CN">
                <a:latin typeface="宋体" panose="02010600030101010101" pitchFamily="2" charset="-122"/>
                <a:ea typeface="宋体" panose="02010600030101010101" pitchFamily="2" charset="-122"/>
                <a:cs typeface="宋体" panose="02010600030101010101" pitchFamily="2" charset="-122"/>
              </a:rPr>
              <a:t>ChatUniTest</a:t>
            </a:r>
            <a:r>
              <a:rPr lang="zh-CN" altLang="en-US">
                <a:latin typeface="宋体" panose="02010600030101010101" pitchFamily="2" charset="-122"/>
                <a:ea typeface="宋体" panose="02010600030101010101" pitchFamily="2" charset="-122"/>
                <a:cs typeface="宋体" panose="02010600030101010101" pitchFamily="2" charset="-122"/>
              </a:rPr>
              <a:t>框架，一个创新的测试生成系统，它利用大型语言模型（</a:t>
            </a:r>
            <a:r>
              <a:rPr lang="en-US" altLang="zh-CN">
                <a:latin typeface="宋体" panose="02010600030101010101" pitchFamily="2" charset="-122"/>
                <a:ea typeface="宋体" panose="02010600030101010101" pitchFamily="2" charset="-122"/>
                <a:cs typeface="宋体" panose="02010600030101010101" pitchFamily="2" charset="-122"/>
              </a:rPr>
              <a:t>LLM</a:t>
            </a:r>
            <a:r>
              <a:rPr lang="zh-CN" altLang="en-US">
                <a:latin typeface="宋体" panose="02010600030101010101" pitchFamily="2" charset="-122"/>
                <a:ea typeface="宋体" panose="02010600030101010101" pitchFamily="2" charset="-122"/>
                <a:cs typeface="宋体" panose="02010600030101010101" pitchFamily="2" charset="-122"/>
              </a:rPr>
              <a:t>）来自动化地生成单元测试。该框架特别关注于提高测试用例的质量和适用性。</a:t>
            </a:r>
            <a:endParaRPr lang="zh-CN" altLang="en-US">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endParaRPr lang="zh-CN" altLang="en-US">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r>
              <a:rPr lang="zh-CN" altLang="en-US" b="1">
                <a:latin typeface="宋体" panose="02010600030101010101" pitchFamily="2" charset="-122"/>
                <a:ea typeface="宋体" panose="02010600030101010101" pitchFamily="2" charset="-122"/>
                <a:cs typeface="宋体" panose="02010600030101010101" pitchFamily="2" charset="-122"/>
              </a:rPr>
              <a:t>研究方法</a:t>
            </a:r>
            <a:r>
              <a:rPr lang="zh-CN" altLang="en-US">
                <a:latin typeface="宋体" panose="02010600030101010101" pitchFamily="2" charset="-122"/>
                <a:ea typeface="宋体" panose="02010600030101010101" pitchFamily="2" charset="-122"/>
                <a:cs typeface="宋体" panose="02010600030101010101" pitchFamily="2" charset="-122"/>
              </a:rPr>
              <a:t>：作者通过结合</a:t>
            </a:r>
            <a:r>
              <a:rPr lang="en-US" altLang="zh-CN">
                <a:latin typeface="宋体" panose="02010600030101010101" pitchFamily="2" charset="-122"/>
                <a:ea typeface="宋体" panose="02010600030101010101" pitchFamily="2" charset="-122"/>
                <a:cs typeface="宋体" panose="02010600030101010101" pitchFamily="2" charset="-122"/>
              </a:rPr>
              <a:t>LLM</a:t>
            </a:r>
            <a:r>
              <a:rPr lang="zh-CN" altLang="en-US">
                <a:latin typeface="宋体" panose="02010600030101010101" pitchFamily="2" charset="-122"/>
                <a:ea typeface="宋体" panose="02010600030101010101" pitchFamily="2" charset="-122"/>
                <a:cs typeface="宋体" panose="02010600030101010101" pitchFamily="2" charset="-122"/>
              </a:rPr>
              <a:t>与软件开发环境，实现了一个自动化的测试用例生成和优化流程。该流程包括从源代码中自动提取需求，生成相应的测试用例，以及对生成的测试用例进行优化和调整以确保覆盖率和准确性。</a:t>
            </a:r>
            <a:endParaRPr lang="zh-CN" altLang="en-US">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endParaRPr lang="zh-CN" altLang="en-US">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r>
              <a:rPr lang="zh-CN" altLang="en-US" b="1">
                <a:latin typeface="宋体" panose="02010600030101010101" pitchFamily="2" charset="-122"/>
                <a:ea typeface="宋体" panose="02010600030101010101" pitchFamily="2" charset="-122"/>
                <a:cs typeface="宋体" panose="02010600030101010101" pitchFamily="2" charset="-122"/>
              </a:rPr>
              <a:t>主要发现：</a:t>
            </a:r>
            <a:r>
              <a:rPr lang="zh-CN" altLang="en-US">
                <a:latin typeface="宋体" panose="02010600030101010101" pitchFamily="2" charset="-122"/>
                <a:ea typeface="宋体" panose="02010600030101010101" pitchFamily="2" charset="-122"/>
                <a:cs typeface="宋体" panose="02010600030101010101" pitchFamily="2" charset="-122"/>
              </a:rPr>
              <a:t>研究表明，</a:t>
            </a:r>
            <a:r>
              <a:rPr lang="en-US" altLang="zh-CN">
                <a:latin typeface="宋体" panose="02010600030101010101" pitchFamily="2" charset="-122"/>
                <a:ea typeface="宋体" panose="02010600030101010101" pitchFamily="2" charset="-122"/>
                <a:cs typeface="宋体" panose="02010600030101010101" pitchFamily="2" charset="-122"/>
              </a:rPr>
              <a:t>ChatUniTest</a:t>
            </a:r>
            <a:r>
              <a:rPr lang="zh-CN" altLang="en-US">
                <a:latin typeface="宋体" panose="02010600030101010101" pitchFamily="2" charset="-122"/>
                <a:ea typeface="宋体" panose="02010600030101010101" pitchFamily="2" charset="-122"/>
                <a:cs typeface="宋体" panose="02010600030101010101" pitchFamily="2" charset="-122"/>
              </a:rPr>
              <a:t>能有效提高单元测试的生成速度和质量，尤其是在处理复杂的程序逻辑时，其生成的测试用例覆盖率和准确性显著高于传统方法。</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panose="020B0502040204020203" charset="-122"/>
              <a:ea typeface="微软雅黑 Light" panose="020B0502040204020203" charset="-122"/>
              <a:cs typeface="+mn-cs"/>
            </a:endParaRPr>
          </a:p>
        </p:txBody>
      </p:sp>
      <p:pic>
        <p:nvPicPr>
          <p:cNvPr id="41" name="图形 4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643821" y="98896"/>
            <a:ext cx="1251222" cy="347019"/>
          </a:xfrm>
          <a:prstGeom prst="rect">
            <a:avLst/>
          </a:prstGeom>
        </p:spPr>
      </p:pic>
      <p:grpSp>
        <p:nvGrpSpPr>
          <p:cNvPr id="38" name="组合 37"/>
          <p:cNvGrpSpPr/>
          <p:nvPr/>
        </p:nvGrpSpPr>
        <p:grpSpPr>
          <a:xfrm>
            <a:off x="141608" y="122555"/>
            <a:ext cx="4032246" cy="303530"/>
            <a:chOff x="5515858" y="112109"/>
            <a:chExt cx="4102005" cy="308753"/>
          </a:xfrm>
        </p:grpSpPr>
        <p:sp>
          <p:nvSpPr>
            <p:cNvPr id="39" name="矩形 38"/>
            <p:cNvSpPr/>
            <p:nvPr/>
          </p:nvSpPr>
          <p:spPr>
            <a:xfrm>
              <a:off x="6849818" y="112109"/>
              <a:ext cx="1186676" cy="308753"/>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0" name="文本框 39"/>
            <p:cNvSpPr txBox="1"/>
            <p:nvPr/>
          </p:nvSpPr>
          <p:spPr>
            <a:xfrm>
              <a:off x="6680572" y="119214"/>
              <a:ext cx="1558117" cy="249328"/>
            </a:xfrm>
            <a:prstGeom prst="rect">
              <a:avLst/>
            </a:prstGeom>
            <a:noFill/>
          </p:spPr>
          <p:txBody>
            <a:bodyPr wrap="square" rtlCol="0">
              <a:spAutoFit/>
            </a:bodyPr>
            <a:p>
              <a:pPr marL="0" marR="0" lvl="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bg1"/>
                  </a:solidFill>
                  <a:latin typeface="+mj-ea"/>
                  <a:ea typeface="+mj-ea"/>
                  <a:sym typeface="+mn-ea"/>
                </a:rPr>
                <a:t>Literature Review</a:t>
              </a:r>
              <a:endParaRPr kumimoji="0" lang="en-US" altLang="zh-CN" sz="1000" b="1" i="0" u="none" strike="noStrike" kern="1200" cap="none" spc="0" normalizeH="0" baseline="0" noProof="0" dirty="0">
                <a:ln>
                  <a:noFill/>
                </a:ln>
                <a:solidFill>
                  <a:schemeClr val="bg1"/>
                </a:solidFill>
                <a:effectLst/>
                <a:uLnTx/>
                <a:uFillTx/>
                <a:latin typeface="+mj-ea"/>
                <a:ea typeface="+mj-ea"/>
                <a:cs typeface="+mn-cs"/>
                <a:sym typeface="+mn-ea"/>
              </a:endParaRPr>
            </a:p>
          </p:txBody>
        </p:sp>
        <p:sp>
          <p:nvSpPr>
            <p:cNvPr id="42" name="文本框 41"/>
            <p:cNvSpPr txBox="1"/>
            <p:nvPr/>
          </p:nvSpPr>
          <p:spPr>
            <a:xfrm>
              <a:off x="5515858" y="129550"/>
              <a:ext cx="1235771" cy="249328"/>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chemeClr val="accent1">
                      <a:lumMod val="75000"/>
                    </a:schemeClr>
                  </a:solidFill>
                  <a:effectLst/>
                  <a:uLnTx/>
                  <a:uFillTx/>
                  <a:latin typeface="+mj-ea"/>
                  <a:ea typeface="+mj-ea"/>
                  <a:cs typeface="+mn-cs"/>
                  <a:sym typeface="+mn-ea"/>
                </a:rPr>
                <a:t>Introduction</a:t>
              </a:r>
              <a:endParaRPr kumimoji="0" lang="en-US" altLang="zh-CN" sz="1000" b="1" i="0" u="none" strike="noStrike" kern="1200" cap="none" spc="0" normalizeH="0" baseline="0" noProof="0" dirty="0">
                <a:ln>
                  <a:noFill/>
                </a:ln>
                <a:solidFill>
                  <a:schemeClr val="accent1">
                    <a:lumMod val="75000"/>
                  </a:schemeClr>
                </a:solidFill>
                <a:effectLst/>
                <a:uLnTx/>
                <a:uFillTx/>
                <a:latin typeface="+mj-ea"/>
                <a:ea typeface="+mj-ea"/>
                <a:cs typeface="+mn-cs"/>
                <a:sym typeface="+mn-ea"/>
              </a:endParaRPr>
            </a:p>
          </p:txBody>
        </p:sp>
        <p:sp>
          <p:nvSpPr>
            <p:cNvPr id="43" name="文本框 42"/>
            <p:cNvSpPr txBox="1"/>
            <p:nvPr/>
          </p:nvSpPr>
          <p:spPr>
            <a:xfrm>
              <a:off x="7900833" y="119860"/>
              <a:ext cx="1717030" cy="249328"/>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accent1">
                      <a:lumMod val="75000"/>
                    </a:schemeClr>
                  </a:solidFill>
                  <a:latin typeface="+mj-ea"/>
                  <a:ea typeface="+mj-ea"/>
                  <a:sym typeface="+mn-ea"/>
                </a:rPr>
                <a:t>Key Technologies</a:t>
              </a:r>
              <a:endParaRPr kumimoji="0" lang="zh-CN" altLang="en-US" sz="10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grpSp>
          <p:nvGrpSpPr>
            <p:cNvPr id="44" name="组合 43"/>
            <p:cNvGrpSpPr/>
            <p:nvPr/>
          </p:nvGrpSpPr>
          <p:grpSpPr>
            <a:xfrm>
              <a:off x="6791404" y="159486"/>
              <a:ext cx="2629145" cy="209852"/>
              <a:chOff x="6358270" y="115009"/>
              <a:chExt cx="2629145" cy="307494"/>
            </a:xfrm>
          </p:grpSpPr>
          <p:cxnSp>
            <p:nvCxnSpPr>
              <p:cNvPr id="45" name="直接连接符 44"/>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765490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8987415"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48" name="文本框 47"/>
          <p:cNvSpPr txBox="1"/>
          <p:nvPr/>
        </p:nvSpPr>
        <p:spPr>
          <a:xfrm>
            <a:off x="3862070" y="139700"/>
            <a:ext cx="1469390" cy="331470"/>
          </a:xfrm>
          <a:prstGeom prst="rect">
            <a:avLst/>
          </a:prstGeom>
          <a:noFill/>
        </p:spPr>
        <p:txBody>
          <a:bodyPr wrap="square" rtlCol="0">
            <a:noAutofit/>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accent1">
                    <a:lumMod val="75000"/>
                  </a:schemeClr>
                </a:solidFill>
                <a:latin typeface="+mj-ea"/>
                <a:ea typeface="+mj-ea"/>
                <a:sym typeface="+mn-ea"/>
              </a:rPr>
              <a:t>Future Direction</a:t>
            </a:r>
            <a:endParaRPr kumimoji="0" lang="zh-CN" altLang="en-US" sz="10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cxnSp>
        <p:nvCxnSpPr>
          <p:cNvPr id="3" name="直接连接符 2"/>
          <p:cNvCxnSpPr/>
          <p:nvPr/>
        </p:nvCxnSpPr>
        <p:spPr>
          <a:xfrm>
            <a:off x="5201652" y="169131"/>
            <a:ext cx="0" cy="20630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232400" y="134620"/>
            <a:ext cx="941070" cy="331470"/>
          </a:xfrm>
          <a:prstGeom prst="rect">
            <a:avLst/>
          </a:prstGeom>
          <a:noFill/>
        </p:spPr>
        <p:txBody>
          <a:bodyPr wrap="square" rtlCol="0">
            <a:noAutofit/>
          </a:bodyPr>
          <a:p>
            <a:pPr algn="l"/>
            <a:r>
              <a:rPr lang="en-US" altLang="zh-CN" sz="1000" b="1" dirty="0">
                <a:solidFill>
                  <a:schemeClr val="accent1">
                    <a:lumMod val="75000"/>
                  </a:schemeClr>
                </a:solidFill>
                <a:latin typeface="+mj-ea"/>
                <a:ea typeface="+mj-ea"/>
                <a:sym typeface="+mn-ea"/>
              </a:rPr>
              <a:t>Conclusion</a:t>
            </a:r>
            <a:endParaRPr kumimoji="0" lang="zh-CN" altLang="en-US" sz="10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sp>
        <p:nvSpPr>
          <p:cNvPr id="6" name="文本框 5"/>
          <p:cNvSpPr txBox="1"/>
          <p:nvPr/>
        </p:nvSpPr>
        <p:spPr>
          <a:xfrm>
            <a:off x="346710" y="807085"/>
            <a:ext cx="11404600" cy="553085"/>
          </a:xfrm>
          <a:prstGeom prst="rect">
            <a:avLst/>
          </a:prstGeom>
          <a:noFill/>
        </p:spPr>
        <p:txBody>
          <a:bodyPr wrap="square" rtlCol="0">
            <a:spAutoFit/>
          </a:bodyPr>
          <a:p>
            <a:pPr indent="457200">
              <a:lnSpc>
                <a:spcPct val="150000"/>
              </a:lnSpc>
            </a:pPr>
            <a:r>
              <a:rPr lang="en-US" altLang="zh-CN" sz="2000" b="1">
                <a:latin typeface="Times New Roman" panose="02020603050405020304" charset="0"/>
                <a:ea typeface="宋体" panose="02010600030101010101" pitchFamily="2" charset="-122"/>
                <a:cs typeface="Times New Roman" panose="02020603050405020304" charset="0"/>
              </a:rPr>
              <a:t>ChatUniTest: A Framework for LLM-Based Test Generation                          </a:t>
            </a:r>
            <a:r>
              <a:rPr lang="en-US" altLang="zh-CN" sz="1600" b="1">
                <a:latin typeface="Times New Roman" panose="02020603050405020304" charset="0"/>
                <a:ea typeface="宋体" panose="02010600030101010101" pitchFamily="2" charset="-122"/>
                <a:cs typeface="Times New Roman" panose="02020603050405020304" charset="0"/>
              </a:rPr>
              <a:t>FSE 2024,July 19th</a:t>
            </a:r>
            <a:endParaRPr lang="en-US" altLang="zh-CN" sz="1600" b="1">
              <a:latin typeface="Times New Roman" panose="02020603050405020304" charset="0"/>
              <a:ea typeface="宋体" panose="02010600030101010101" pitchFamily="2" charset="-122"/>
              <a:cs typeface="Times New Roman" panose="02020603050405020304" charset="0"/>
            </a:endParaRPr>
          </a:p>
        </p:txBody>
      </p:sp>
      <p:sp>
        <p:nvSpPr>
          <p:cNvPr id="5" name="圆角矩形 4"/>
          <p:cNvSpPr/>
          <p:nvPr/>
        </p:nvSpPr>
        <p:spPr>
          <a:xfrm>
            <a:off x="912495" y="1614170"/>
            <a:ext cx="1024890" cy="40322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nvSpPr>
        <p:spPr>
          <a:xfrm>
            <a:off x="963295" y="1602105"/>
            <a:ext cx="1294130" cy="355600"/>
          </a:xfrm>
          <a:prstGeom prst="rect">
            <a:avLst/>
          </a:prstGeom>
          <a:noFill/>
        </p:spPr>
        <p:txBody>
          <a:bodyPr wrap="square" rtlCol="0">
            <a:noAutofit/>
          </a:bodyPr>
          <a:p>
            <a:r>
              <a:rPr lang="en-US" altLang="zh-CN">
                <a:solidFill>
                  <a:schemeClr val="bg1"/>
                </a:solidFill>
              </a:rPr>
              <a:t>Pipeline</a:t>
            </a:r>
            <a:endParaRPr lang="en-US" altLang="zh-CN">
              <a:solidFill>
                <a:schemeClr val="bg1"/>
              </a:solidFill>
            </a:endParaRPr>
          </a:p>
        </p:txBody>
      </p:sp>
      <p:pic>
        <p:nvPicPr>
          <p:cNvPr id="8" name="图片 7"/>
          <p:cNvPicPr>
            <a:picLocks noChangeAspect="1"/>
          </p:cNvPicPr>
          <p:nvPr/>
        </p:nvPicPr>
        <p:blipFill>
          <a:blip r:embed="rId3"/>
          <a:stretch>
            <a:fillRect/>
          </a:stretch>
        </p:blipFill>
        <p:spPr>
          <a:xfrm>
            <a:off x="2619375" y="1614170"/>
            <a:ext cx="6452870" cy="4643755"/>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panose="020B0502040204020203" charset="-122"/>
              <a:ea typeface="微软雅黑 Light" panose="020B0502040204020203" charset="-122"/>
              <a:cs typeface="+mn-cs"/>
            </a:endParaRPr>
          </a:p>
        </p:txBody>
      </p:sp>
      <p:pic>
        <p:nvPicPr>
          <p:cNvPr id="41" name="图形 4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643821" y="98896"/>
            <a:ext cx="1251222" cy="347019"/>
          </a:xfrm>
          <a:prstGeom prst="rect">
            <a:avLst/>
          </a:prstGeom>
        </p:spPr>
      </p:pic>
      <p:grpSp>
        <p:nvGrpSpPr>
          <p:cNvPr id="38" name="组合 37"/>
          <p:cNvGrpSpPr/>
          <p:nvPr/>
        </p:nvGrpSpPr>
        <p:grpSpPr>
          <a:xfrm>
            <a:off x="141608" y="122555"/>
            <a:ext cx="4032246" cy="303530"/>
            <a:chOff x="5515858" y="112109"/>
            <a:chExt cx="4102005" cy="308753"/>
          </a:xfrm>
        </p:grpSpPr>
        <p:sp>
          <p:nvSpPr>
            <p:cNvPr id="39" name="矩形 38"/>
            <p:cNvSpPr/>
            <p:nvPr/>
          </p:nvSpPr>
          <p:spPr>
            <a:xfrm>
              <a:off x="6849818" y="112109"/>
              <a:ext cx="1186676" cy="308753"/>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0" name="文本框 39"/>
            <p:cNvSpPr txBox="1"/>
            <p:nvPr/>
          </p:nvSpPr>
          <p:spPr>
            <a:xfrm>
              <a:off x="6680572" y="119214"/>
              <a:ext cx="1558117" cy="249328"/>
            </a:xfrm>
            <a:prstGeom prst="rect">
              <a:avLst/>
            </a:prstGeom>
            <a:noFill/>
          </p:spPr>
          <p:txBody>
            <a:bodyPr wrap="square" rtlCol="0">
              <a:spAutoFit/>
            </a:bodyPr>
            <a:p>
              <a:pPr marL="0" marR="0" lvl="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bg1"/>
                  </a:solidFill>
                  <a:latin typeface="+mj-ea"/>
                  <a:ea typeface="+mj-ea"/>
                  <a:sym typeface="+mn-ea"/>
                </a:rPr>
                <a:t>Literature Review</a:t>
              </a:r>
              <a:endParaRPr kumimoji="0" lang="en-US" altLang="zh-CN" sz="1000" b="1" i="0" u="none" strike="noStrike" kern="1200" cap="none" spc="0" normalizeH="0" baseline="0" noProof="0" dirty="0">
                <a:ln>
                  <a:noFill/>
                </a:ln>
                <a:solidFill>
                  <a:schemeClr val="bg1"/>
                </a:solidFill>
                <a:effectLst/>
                <a:uLnTx/>
                <a:uFillTx/>
                <a:latin typeface="+mj-ea"/>
                <a:ea typeface="+mj-ea"/>
                <a:cs typeface="+mn-cs"/>
                <a:sym typeface="+mn-ea"/>
              </a:endParaRPr>
            </a:p>
          </p:txBody>
        </p:sp>
        <p:sp>
          <p:nvSpPr>
            <p:cNvPr id="42" name="文本框 41"/>
            <p:cNvSpPr txBox="1"/>
            <p:nvPr/>
          </p:nvSpPr>
          <p:spPr>
            <a:xfrm>
              <a:off x="5515858" y="129550"/>
              <a:ext cx="1235771" cy="249328"/>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chemeClr val="accent1">
                      <a:lumMod val="75000"/>
                    </a:schemeClr>
                  </a:solidFill>
                  <a:effectLst/>
                  <a:uLnTx/>
                  <a:uFillTx/>
                  <a:latin typeface="+mj-ea"/>
                  <a:ea typeface="+mj-ea"/>
                  <a:cs typeface="+mn-cs"/>
                  <a:sym typeface="+mn-ea"/>
                </a:rPr>
                <a:t>Introduction</a:t>
              </a:r>
              <a:endParaRPr kumimoji="0" lang="en-US" altLang="zh-CN" sz="1000" b="1" i="0" u="none" strike="noStrike" kern="1200" cap="none" spc="0" normalizeH="0" baseline="0" noProof="0" dirty="0">
                <a:ln>
                  <a:noFill/>
                </a:ln>
                <a:solidFill>
                  <a:schemeClr val="accent1">
                    <a:lumMod val="75000"/>
                  </a:schemeClr>
                </a:solidFill>
                <a:effectLst/>
                <a:uLnTx/>
                <a:uFillTx/>
                <a:latin typeface="+mj-ea"/>
                <a:ea typeface="+mj-ea"/>
                <a:cs typeface="+mn-cs"/>
                <a:sym typeface="+mn-ea"/>
              </a:endParaRPr>
            </a:p>
          </p:txBody>
        </p:sp>
        <p:sp>
          <p:nvSpPr>
            <p:cNvPr id="43" name="文本框 42"/>
            <p:cNvSpPr txBox="1"/>
            <p:nvPr/>
          </p:nvSpPr>
          <p:spPr>
            <a:xfrm>
              <a:off x="7900833" y="119860"/>
              <a:ext cx="1717030" cy="249328"/>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accent1">
                      <a:lumMod val="75000"/>
                    </a:schemeClr>
                  </a:solidFill>
                  <a:latin typeface="+mj-ea"/>
                  <a:ea typeface="+mj-ea"/>
                  <a:sym typeface="+mn-ea"/>
                </a:rPr>
                <a:t>Key Technologies</a:t>
              </a:r>
              <a:endParaRPr kumimoji="0" lang="zh-CN" altLang="en-US" sz="10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grpSp>
          <p:nvGrpSpPr>
            <p:cNvPr id="44" name="组合 43"/>
            <p:cNvGrpSpPr/>
            <p:nvPr/>
          </p:nvGrpSpPr>
          <p:grpSpPr>
            <a:xfrm>
              <a:off x="6791404" y="159486"/>
              <a:ext cx="2629145" cy="209852"/>
              <a:chOff x="6358270" y="115009"/>
              <a:chExt cx="2629145" cy="307494"/>
            </a:xfrm>
          </p:grpSpPr>
          <p:cxnSp>
            <p:nvCxnSpPr>
              <p:cNvPr id="45" name="直接连接符 44"/>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765490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8987415"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48" name="文本框 47"/>
          <p:cNvSpPr txBox="1"/>
          <p:nvPr/>
        </p:nvSpPr>
        <p:spPr>
          <a:xfrm>
            <a:off x="3862070" y="139700"/>
            <a:ext cx="1469390" cy="331470"/>
          </a:xfrm>
          <a:prstGeom prst="rect">
            <a:avLst/>
          </a:prstGeom>
          <a:noFill/>
        </p:spPr>
        <p:txBody>
          <a:bodyPr wrap="square" rtlCol="0">
            <a:noAutofit/>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accent1">
                    <a:lumMod val="75000"/>
                  </a:schemeClr>
                </a:solidFill>
                <a:latin typeface="+mj-ea"/>
                <a:ea typeface="+mj-ea"/>
                <a:sym typeface="+mn-ea"/>
              </a:rPr>
              <a:t>Future Direction</a:t>
            </a:r>
            <a:endParaRPr kumimoji="0" lang="zh-CN" altLang="en-US" sz="10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cxnSp>
        <p:nvCxnSpPr>
          <p:cNvPr id="3" name="直接连接符 2"/>
          <p:cNvCxnSpPr/>
          <p:nvPr/>
        </p:nvCxnSpPr>
        <p:spPr>
          <a:xfrm>
            <a:off x="5201652" y="169131"/>
            <a:ext cx="0" cy="20630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232400" y="134620"/>
            <a:ext cx="941070" cy="331470"/>
          </a:xfrm>
          <a:prstGeom prst="rect">
            <a:avLst/>
          </a:prstGeom>
          <a:noFill/>
        </p:spPr>
        <p:txBody>
          <a:bodyPr wrap="square" rtlCol="0">
            <a:noAutofit/>
          </a:bodyPr>
          <a:p>
            <a:pPr algn="l"/>
            <a:r>
              <a:rPr lang="en-US" altLang="zh-CN" sz="1000" b="1" dirty="0">
                <a:solidFill>
                  <a:schemeClr val="accent1">
                    <a:lumMod val="75000"/>
                  </a:schemeClr>
                </a:solidFill>
                <a:latin typeface="+mj-ea"/>
                <a:ea typeface="+mj-ea"/>
                <a:sym typeface="+mn-ea"/>
              </a:rPr>
              <a:t>Conclusion</a:t>
            </a:r>
            <a:endParaRPr kumimoji="0" lang="zh-CN" altLang="en-US" sz="10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sp>
        <p:nvSpPr>
          <p:cNvPr id="6" name="文本框 5"/>
          <p:cNvSpPr txBox="1"/>
          <p:nvPr/>
        </p:nvSpPr>
        <p:spPr>
          <a:xfrm>
            <a:off x="346710" y="807085"/>
            <a:ext cx="11404600" cy="553085"/>
          </a:xfrm>
          <a:prstGeom prst="rect">
            <a:avLst/>
          </a:prstGeom>
          <a:noFill/>
        </p:spPr>
        <p:txBody>
          <a:bodyPr wrap="square" rtlCol="0">
            <a:spAutoFit/>
          </a:bodyPr>
          <a:p>
            <a:pPr indent="457200">
              <a:lnSpc>
                <a:spcPct val="150000"/>
              </a:lnSpc>
            </a:pPr>
            <a:r>
              <a:rPr lang="en-US" altLang="zh-CN" sz="2000" b="1">
                <a:latin typeface="Times New Roman" panose="02020603050405020304" charset="0"/>
                <a:ea typeface="宋体" panose="02010600030101010101" pitchFamily="2" charset="-122"/>
                <a:cs typeface="Times New Roman" panose="02020603050405020304" charset="0"/>
              </a:rPr>
              <a:t>ChatUniTest: A Framework for LLM-Based Test Generation                          </a:t>
            </a:r>
            <a:r>
              <a:rPr lang="en-US" altLang="zh-CN" sz="1600" b="1">
                <a:latin typeface="Times New Roman" panose="02020603050405020304" charset="0"/>
                <a:ea typeface="宋体" panose="02010600030101010101" pitchFamily="2" charset="-122"/>
                <a:cs typeface="Times New Roman" panose="02020603050405020304" charset="0"/>
              </a:rPr>
              <a:t>FSE 2024,July 19th</a:t>
            </a:r>
            <a:endParaRPr lang="en-US" altLang="zh-CN" sz="1600" b="1">
              <a:latin typeface="Times New Roman" panose="02020603050405020304" charset="0"/>
              <a:ea typeface="宋体" panose="02010600030101010101" pitchFamily="2" charset="-122"/>
              <a:cs typeface="Times New Roman" panose="02020603050405020304" charset="0"/>
            </a:endParaRPr>
          </a:p>
        </p:txBody>
      </p:sp>
      <p:sp>
        <p:nvSpPr>
          <p:cNvPr id="5" name="圆角矩形 4"/>
          <p:cNvSpPr/>
          <p:nvPr/>
        </p:nvSpPr>
        <p:spPr>
          <a:xfrm>
            <a:off x="912495" y="1614170"/>
            <a:ext cx="1344930" cy="40322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nvSpPr>
        <p:spPr>
          <a:xfrm>
            <a:off x="963295" y="1602105"/>
            <a:ext cx="1294130" cy="355600"/>
          </a:xfrm>
          <a:prstGeom prst="rect">
            <a:avLst/>
          </a:prstGeom>
          <a:noFill/>
        </p:spPr>
        <p:txBody>
          <a:bodyPr wrap="square" rtlCol="0">
            <a:noAutofit/>
          </a:bodyPr>
          <a:p>
            <a:r>
              <a:rPr lang="en-US" altLang="zh-CN">
                <a:solidFill>
                  <a:schemeClr val="bg1"/>
                </a:solidFill>
              </a:rPr>
              <a:t>Experiment</a:t>
            </a:r>
            <a:endParaRPr lang="en-US" altLang="zh-CN">
              <a:solidFill>
                <a:schemeClr val="bg1"/>
              </a:solidFill>
            </a:endParaRPr>
          </a:p>
        </p:txBody>
      </p:sp>
      <p:pic>
        <p:nvPicPr>
          <p:cNvPr id="9" name="图片 8"/>
          <p:cNvPicPr>
            <a:picLocks noChangeAspect="1"/>
          </p:cNvPicPr>
          <p:nvPr/>
        </p:nvPicPr>
        <p:blipFill>
          <a:blip r:embed="rId3"/>
          <a:stretch>
            <a:fillRect/>
          </a:stretch>
        </p:blipFill>
        <p:spPr>
          <a:xfrm>
            <a:off x="2403475" y="1993900"/>
            <a:ext cx="7075805" cy="2648585"/>
          </a:xfrm>
          <a:prstGeom prst="rect">
            <a:avLst/>
          </a:prstGeom>
        </p:spPr>
      </p:pic>
      <p:sp>
        <p:nvSpPr>
          <p:cNvPr id="13" name="文本框 12"/>
          <p:cNvSpPr txBox="1"/>
          <p:nvPr/>
        </p:nvSpPr>
        <p:spPr>
          <a:xfrm>
            <a:off x="912495" y="4827905"/>
            <a:ext cx="10777220" cy="1337945"/>
          </a:xfrm>
          <a:prstGeom prst="rect">
            <a:avLst/>
          </a:prstGeom>
          <a:noFill/>
        </p:spPr>
        <p:txBody>
          <a:bodyPr wrap="square" rtlCol="0">
            <a:spAutoFit/>
          </a:bodyPr>
          <a:p>
            <a:pPr indent="457200">
              <a:lnSpc>
                <a:spcPct val="150000"/>
              </a:lnSpc>
            </a:pPr>
            <a:r>
              <a:rPr lang="en-US" altLang="zh-CN">
                <a:latin typeface="宋体" panose="02010600030101010101" pitchFamily="2" charset="-122"/>
                <a:ea typeface="宋体" panose="02010600030101010101" pitchFamily="2" charset="-122"/>
                <a:cs typeface="宋体" panose="02010600030101010101" pitchFamily="2" charset="-122"/>
              </a:rPr>
              <a:t>ChatUniTest</a:t>
            </a:r>
            <a:r>
              <a:rPr lang="zh-CN" altLang="en-US">
                <a:latin typeface="宋体" panose="02010600030101010101" pitchFamily="2" charset="-122"/>
                <a:ea typeface="宋体" panose="02010600030101010101" pitchFamily="2" charset="-122"/>
                <a:cs typeface="宋体" panose="02010600030101010101" pitchFamily="2" charset="-122"/>
              </a:rPr>
              <a:t>在不同的项目中显示出了相对可靠的线路覆盖率，实现了令人印象深刻的</a:t>
            </a:r>
            <a:r>
              <a:rPr lang="en-US" altLang="zh-CN">
                <a:latin typeface="宋体" panose="02010600030101010101" pitchFamily="2" charset="-122"/>
                <a:ea typeface="宋体" panose="02010600030101010101" pitchFamily="2" charset="-122"/>
                <a:cs typeface="宋体" panose="02010600030101010101" pitchFamily="2" charset="-122"/>
              </a:rPr>
              <a:t>59.6%</a:t>
            </a:r>
            <a:r>
              <a:rPr lang="zh-CN" altLang="en-US">
                <a:latin typeface="宋体" panose="02010600030101010101" pitchFamily="2" charset="-122"/>
                <a:ea typeface="宋体" panose="02010600030101010101" pitchFamily="2" charset="-122"/>
                <a:cs typeface="宋体" panose="02010600030101010101" pitchFamily="2" charset="-122"/>
              </a:rPr>
              <a:t>的线路覆盖率。这种性能超过了</a:t>
            </a:r>
            <a:r>
              <a:rPr lang="en-US" altLang="zh-CN">
                <a:latin typeface="宋体" panose="02010600030101010101" pitchFamily="2" charset="-122"/>
                <a:ea typeface="宋体" panose="02010600030101010101" pitchFamily="2" charset="-122"/>
                <a:cs typeface="宋体" panose="02010600030101010101" pitchFamily="2" charset="-122"/>
              </a:rPr>
              <a:t>EvoSuite</a:t>
            </a:r>
            <a:r>
              <a:rPr lang="zh-CN" altLang="en-US">
                <a:latin typeface="宋体" panose="02010600030101010101" pitchFamily="2" charset="-122"/>
                <a:ea typeface="宋体" panose="02010600030101010101" pitchFamily="2" charset="-122"/>
                <a:cs typeface="宋体" panose="02010600030101010101" pitchFamily="2" charset="-122"/>
              </a:rPr>
              <a:t>和测试火花，强调了</a:t>
            </a:r>
            <a:r>
              <a:rPr lang="en-US" altLang="zh-CN">
                <a:latin typeface="宋体" panose="02010600030101010101" pitchFamily="2" charset="-122"/>
                <a:ea typeface="宋体" panose="02010600030101010101" pitchFamily="2" charset="-122"/>
                <a:cs typeface="宋体" panose="02010600030101010101" pitchFamily="2" charset="-122"/>
              </a:rPr>
              <a:t>ChatUniTest</a:t>
            </a:r>
            <a:r>
              <a:rPr lang="zh-CN" altLang="en-US">
                <a:latin typeface="宋体" panose="02010600030101010101" pitchFamily="2" charset="-122"/>
                <a:ea typeface="宋体" panose="02010600030101010101" pitchFamily="2" charset="-122"/>
                <a:cs typeface="宋体" panose="02010600030101010101" pitchFamily="2" charset="-122"/>
              </a:rPr>
              <a:t>作为一个单元测试生成工具的弹性和有效性。</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panose="020B0502040204020203" charset="-122"/>
              <a:ea typeface="微软雅黑 Light" panose="020B0502040204020203" charset="-122"/>
              <a:cs typeface="+mn-cs"/>
            </a:endParaRPr>
          </a:p>
        </p:txBody>
      </p:sp>
      <p:pic>
        <p:nvPicPr>
          <p:cNvPr id="41" name="图形 4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643821" y="98896"/>
            <a:ext cx="1251222" cy="347019"/>
          </a:xfrm>
          <a:prstGeom prst="rect">
            <a:avLst/>
          </a:prstGeom>
        </p:spPr>
      </p:pic>
      <p:grpSp>
        <p:nvGrpSpPr>
          <p:cNvPr id="38" name="组合 37"/>
          <p:cNvGrpSpPr/>
          <p:nvPr/>
        </p:nvGrpSpPr>
        <p:grpSpPr>
          <a:xfrm>
            <a:off x="141608" y="122555"/>
            <a:ext cx="4032246" cy="303530"/>
            <a:chOff x="5515858" y="112109"/>
            <a:chExt cx="4102005" cy="308753"/>
          </a:xfrm>
        </p:grpSpPr>
        <p:sp>
          <p:nvSpPr>
            <p:cNvPr id="39" name="矩形 38"/>
            <p:cNvSpPr/>
            <p:nvPr/>
          </p:nvSpPr>
          <p:spPr>
            <a:xfrm>
              <a:off x="6849818" y="112109"/>
              <a:ext cx="1186676" cy="308753"/>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0" name="文本框 39"/>
            <p:cNvSpPr txBox="1"/>
            <p:nvPr/>
          </p:nvSpPr>
          <p:spPr>
            <a:xfrm>
              <a:off x="6680572" y="119214"/>
              <a:ext cx="1558117" cy="249328"/>
            </a:xfrm>
            <a:prstGeom prst="rect">
              <a:avLst/>
            </a:prstGeom>
            <a:noFill/>
          </p:spPr>
          <p:txBody>
            <a:bodyPr wrap="square" rtlCol="0">
              <a:spAutoFit/>
            </a:bodyPr>
            <a:p>
              <a:pPr marL="0" marR="0" lvl="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bg1"/>
                  </a:solidFill>
                  <a:latin typeface="+mj-ea"/>
                  <a:ea typeface="+mj-ea"/>
                  <a:sym typeface="+mn-ea"/>
                </a:rPr>
                <a:t>Literature Review</a:t>
              </a:r>
              <a:endParaRPr kumimoji="0" lang="en-US" altLang="zh-CN" sz="1000" b="1" i="0" u="none" strike="noStrike" kern="1200" cap="none" spc="0" normalizeH="0" baseline="0" noProof="0" dirty="0">
                <a:ln>
                  <a:noFill/>
                </a:ln>
                <a:solidFill>
                  <a:schemeClr val="bg1"/>
                </a:solidFill>
                <a:effectLst/>
                <a:uLnTx/>
                <a:uFillTx/>
                <a:latin typeface="+mj-ea"/>
                <a:ea typeface="+mj-ea"/>
                <a:cs typeface="+mn-cs"/>
                <a:sym typeface="+mn-ea"/>
              </a:endParaRPr>
            </a:p>
          </p:txBody>
        </p:sp>
        <p:sp>
          <p:nvSpPr>
            <p:cNvPr id="42" name="文本框 41"/>
            <p:cNvSpPr txBox="1"/>
            <p:nvPr/>
          </p:nvSpPr>
          <p:spPr>
            <a:xfrm>
              <a:off x="5515858" y="129550"/>
              <a:ext cx="1235771" cy="249328"/>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chemeClr val="accent1">
                      <a:lumMod val="75000"/>
                    </a:schemeClr>
                  </a:solidFill>
                  <a:effectLst/>
                  <a:uLnTx/>
                  <a:uFillTx/>
                  <a:latin typeface="+mj-ea"/>
                  <a:ea typeface="+mj-ea"/>
                  <a:cs typeface="+mn-cs"/>
                  <a:sym typeface="+mn-ea"/>
                </a:rPr>
                <a:t>Introduction</a:t>
              </a:r>
              <a:endParaRPr kumimoji="0" lang="en-US" altLang="zh-CN" sz="1000" b="1" i="0" u="none" strike="noStrike" kern="1200" cap="none" spc="0" normalizeH="0" baseline="0" noProof="0" dirty="0">
                <a:ln>
                  <a:noFill/>
                </a:ln>
                <a:solidFill>
                  <a:schemeClr val="accent1">
                    <a:lumMod val="75000"/>
                  </a:schemeClr>
                </a:solidFill>
                <a:effectLst/>
                <a:uLnTx/>
                <a:uFillTx/>
                <a:latin typeface="+mj-ea"/>
                <a:ea typeface="+mj-ea"/>
                <a:cs typeface="+mn-cs"/>
                <a:sym typeface="+mn-ea"/>
              </a:endParaRPr>
            </a:p>
          </p:txBody>
        </p:sp>
        <p:sp>
          <p:nvSpPr>
            <p:cNvPr id="43" name="文本框 42"/>
            <p:cNvSpPr txBox="1"/>
            <p:nvPr/>
          </p:nvSpPr>
          <p:spPr>
            <a:xfrm>
              <a:off x="7900833" y="119860"/>
              <a:ext cx="1717030" cy="249328"/>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accent1">
                      <a:lumMod val="75000"/>
                    </a:schemeClr>
                  </a:solidFill>
                  <a:latin typeface="+mj-ea"/>
                  <a:ea typeface="+mj-ea"/>
                  <a:sym typeface="+mn-ea"/>
                </a:rPr>
                <a:t>Key Technologies</a:t>
              </a:r>
              <a:endParaRPr kumimoji="0" lang="zh-CN" altLang="en-US" sz="10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grpSp>
          <p:nvGrpSpPr>
            <p:cNvPr id="44" name="组合 43"/>
            <p:cNvGrpSpPr/>
            <p:nvPr/>
          </p:nvGrpSpPr>
          <p:grpSpPr>
            <a:xfrm>
              <a:off x="6791404" y="159486"/>
              <a:ext cx="2629145" cy="209852"/>
              <a:chOff x="6358270" y="115009"/>
              <a:chExt cx="2629145" cy="307494"/>
            </a:xfrm>
          </p:grpSpPr>
          <p:cxnSp>
            <p:nvCxnSpPr>
              <p:cNvPr id="45" name="直接连接符 44"/>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765490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8987415"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48" name="文本框 47"/>
          <p:cNvSpPr txBox="1"/>
          <p:nvPr/>
        </p:nvSpPr>
        <p:spPr>
          <a:xfrm>
            <a:off x="3862070" y="139700"/>
            <a:ext cx="1469390" cy="331470"/>
          </a:xfrm>
          <a:prstGeom prst="rect">
            <a:avLst/>
          </a:prstGeom>
          <a:noFill/>
        </p:spPr>
        <p:txBody>
          <a:bodyPr wrap="square" rtlCol="0">
            <a:noAutofit/>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accent1">
                    <a:lumMod val="75000"/>
                  </a:schemeClr>
                </a:solidFill>
                <a:latin typeface="+mj-ea"/>
                <a:ea typeface="+mj-ea"/>
                <a:sym typeface="+mn-ea"/>
              </a:rPr>
              <a:t>Future Direction</a:t>
            </a:r>
            <a:endParaRPr kumimoji="0" lang="zh-CN" altLang="en-US" sz="10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cxnSp>
        <p:nvCxnSpPr>
          <p:cNvPr id="3" name="直接连接符 2"/>
          <p:cNvCxnSpPr/>
          <p:nvPr/>
        </p:nvCxnSpPr>
        <p:spPr>
          <a:xfrm>
            <a:off x="5201652" y="169131"/>
            <a:ext cx="0" cy="20630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232400" y="134620"/>
            <a:ext cx="941070" cy="331470"/>
          </a:xfrm>
          <a:prstGeom prst="rect">
            <a:avLst/>
          </a:prstGeom>
          <a:noFill/>
        </p:spPr>
        <p:txBody>
          <a:bodyPr wrap="square" rtlCol="0">
            <a:noAutofit/>
          </a:bodyPr>
          <a:p>
            <a:pPr algn="l"/>
            <a:r>
              <a:rPr lang="en-US" altLang="zh-CN" sz="1000" b="1" dirty="0">
                <a:solidFill>
                  <a:schemeClr val="accent1">
                    <a:lumMod val="75000"/>
                  </a:schemeClr>
                </a:solidFill>
                <a:latin typeface="+mj-ea"/>
                <a:ea typeface="+mj-ea"/>
                <a:sym typeface="+mn-ea"/>
              </a:rPr>
              <a:t>Conclusion</a:t>
            </a:r>
            <a:endParaRPr kumimoji="0" lang="zh-CN" altLang="en-US" sz="10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sp>
        <p:nvSpPr>
          <p:cNvPr id="6" name="文本框 5"/>
          <p:cNvSpPr txBox="1"/>
          <p:nvPr/>
        </p:nvSpPr>
        <p:spPr>
          <a:xfrm>
            <a:off x="2234565" y="807085"/>
            <a:ext cx="7350125" cy="1476375"/>
          </a:xfrm>
          <a:prstGeom prst="rect">
            <a:avLst/>
          </a:prstGeom>
          <a:noFill/>
        </p:spPr>
        <p:txBody>
          <a:bodyPr wrap="square" rtlCol="0">
            <a:spAutoFit/>
          </a:bodyPr>
          <a:p>
            <a:pPr indent="457200">
              <a:lnSpc>
                <a:spcPct val="150000"/>
              </a:lnSpc>
            </a:pPr>
            <a:r>
              <a:rPr lang="en-US" altLang="zh-CN" sz="2000" b="1">
                <a:latin typeface="Times New Roman" panose="02020603050405020304" charset="0"/>
                <a:ea typeface="宋体" panose="02010600030101010101" pitchFamily="2" charset="-122"/>
                <a:cs typeface="Times New Roman" panose="02020603050405020304" charset="0"/>
              </a:rPr>
              <a:t>Unit Test Generation using Generative AI : A Comparative 	  Performance Analysis of  Autogeneration Tools                         			</a:t>
            </a:r>
            <a:r>
              <a:rPr lang="en-US" altLang="zh-CN" sz="1600" b="1">
                <a:latin typeface="Times New Roman" panose="02020603050405020304" charset="0"/>
                <a:ea typeface="宋体" panose="02010600030101010101" pitchFamily="2" charset="-122"/>
                <a:cs typeface="Times New Roman" panose="02020603050405020304" charset="0"/>
              </a:rPr>
              <a:t>FSE 2024,July 19th</a:t>
            </a:r>
            <a:endParaRPr lang="en-US" altLang="zh-CN" sz="1600" b="1">
              <a:latin typeface="Times New Roman" panose="02020603050405020304" charset="0"/>
              <a:ea typeface="宋体" panose="02010600030101010101" pitchFamily="2" charset="-122"/>
              <a:cs typeface="Times New Roman" panose="02020603050405020304" charset="0"/>
            </a:endParaRPr>
          </a:p>
        </p:txBody>
      </p:sp>
      <p:sp>
        <p:nvSpPr>
          <p:cNvPr id="13" name="文本框 12"/>
          <p:cNvSpPr txBox="1"/>
          <p:nvPr/>
        </p:nvSpPr>
        <p:spPr>
          <a:xfrm>
            <a:off x="346710" y="2422525"/>
            <a:ext cx="11126470" cy="3415030"/>
          </a:xfrm>
          <a:prstGeom prst="rect">
            <a:avLst/>
          </a:prstGeom>
          <a:noFill/>
        </p:spPr>
        <p:txBody>
          <a:bodyPr wrap="square" rtlCol="0">
            <a:spAutoFit/>
          </a:bodyPr>
          <a:p>
            <a:pPr indent="457200">
              <a:lnSpc>
                <a:spcPct val="150000"/>
              </a:lnSpc>
            </a:pPr>
            <a:r>
              <a:rPr lang="zh-CN" altLang="en-US" b="1">
                <a:latin typeface="宋体" panose="02010600030101010101" pitchFamily="2" charset="-122"/>
                <a:ea typeface="宋体" panose="02010600030101010101" pitchFamily="2" charset="-122"/>
                <a:cs typeface="宋体" panose="02010600030101010101" pitchFamily="2" charset="-122"/>
              </a:rPr>
              <a:t>核心内容：</a:t>
            </a:r>
            <a:r>
              <a:rPr lang="zh-CN" altLang="en-US">
                <a:latin typeface="宋体" panose="02010600030101010101" pitchFamily="2" charset="-122"/>
                <a:ea typeface="宋体" panose="02010600030101010101" pitchFamily="2" charset="-122"/>
                <a:cs typeface="宋体" panose="02010600030101010101" pitchFamily="2" charset="-122"/>
              </a:rPr>
              <a:t>本研究比较了使用</a:t>
            </a:r>
            <a:r>
              <a:rPr lang="en-US" altLang="zh-CN">
                <a:latin typeface="宋体" panose="02010600030101010101" pitchFamily="2" charset="-122"/>
                <a:ea typeface="宋体" panose="02010600030101010101" pitchFamily="2" charset="-122"/>
                <a:cs typeface="宋体" panose="02010600030101010101" pitchFamily="2" charset="-122"/>
              </a:rPr>
              <a:t>ChatGPT</a:t>
            </a:r>
            <a:r>
              <a:rPr lang="zh-CN" altLang="en-US">
                <a:latin typeface="宋体" panose="02010600030101010101" pitchFamily="2" charset="-122"/>
                <a:ea typeface="宋体" panose="02010600030101010101" pitchFamily="2" charset="-122"/>
                <a:cs typeface="宋体" panose="02010600030101010101" pitchFamily="2" charset="-122"/>
              </a:rPr>
              <a:t>与传统测试生成工具</a:t>
            </a:r>
            <a:r>
              <a:rPr lang="en-US" altLang="zh-CN">
                <a:latin typeface="宋体" panose="02010600030101010101" pitchFamily="2" charset="-122"/>
                <a:ea typeface="宋体" panose="02010600030101010101" pitchFamily="2" charset="-122"/>
                <a:cs typeface="宋体" panose="02010600030101010101" pitchFamily="2" charset="-122"/>
              </a:rPr>
              <a:t>Pynguin</a:t>
            </a:r>
            <a:r>
              <a:rPr lang="zh-CN" altLang="en-US">
                <a:latin typeface="宋体" panose="02010600030101010101" pitchFamily="2" charset="-122"/>
                <a:ea typeface="宋体" panose="02010600030101010101" pitchFamily="2" charset="-122"/>
                <a:cs typeface="宋体" panose="02010600030101010101" pitchFamily="2" charset="-122"/>
              </a:rPr>
              <a:t>在</a:t>
            </a:r>
            <a:r>
              <a:rPr lang="en-US" altLang="zh-CN">
                <a:latin typeface="宋体" panose="02010600030101010101" pitchFamily="2" charset="-122"/>
                <a:ea typeface="宋体" panose="02010600030101010101" pitchFamily="2" charset="-122"/>
                <a:cs typeface="宋体" panose="02010600030101010101" pitchFamily="2" charset="-122"/>
              </a:rPr>
              <a:t>Python</a:t>
            </a:r>
            <a:r>
              <a:rPr lang="zh-CN" altLang="en-US">
                <a:latin typeface="宋体" panose="02010600030101010101" pitchFamily="2" charset="-122"/>
                <a:ea typeface="宋体" panose="02010600030101010101" pitchFamily="2" charset="-122"/>
                <a:cs typeface="宋体" panose="02010600030101010101" pitchFamily="2" charset="-122"/>
              </a:rPr>
              <a:t>环境中的表现，特别关注它们在自动化测试脚本生成方面的效率和效果。</a:t>
            </a:r>
            <a:endParaRPr lang="zh-CN" altLang="en-US">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endParaRPr lang="zh-CN" altLang="en-US">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r>
              <a:rPr lang="zh-CN" altLang="en-US" b="1">
                <a:latin typeface="宋体" panose="02010600030101010101" pitchFamily="2" charset="-122"/>
                <a:ea typeface="宋体" panose="02010600030101010101" pitchFamily="2" charset="-122"/>
                <a:cs typeface="宋体" panose="02010600030101010101" pitchFamily="2" charset="-122"/>
              </a:rPr>
              <a:t>研究方法：</a:t>
            </a:r>
            <a:r>
              <a:rPr lang="zh-CN" altLang="en-US">
                <a:latin typeface="宋体" panose="02010600030101010101" pitchFamily="2" charset="-122"/>
                <a:ea typeface="宋体" panose="02010600030101010101" pitchFamily="2" charset="-122"/>
                <a:cs typeface="宋体" panose="02010600030101010101" pitchFamily="2" charset="-122"/>
              </a:rPr>
              <a:t>采用了实验比较的方法，通过在多种典型</a:t>
            </a:r>
            <a:r>
              <a:rPr lang="en-US" altLang="zh-CN">
                <a:latin typeface="宋体" panose="02010600030101010101" pitchFamily="2" charset="-122"/>
                <a:ea typeface="宋体" panose="02010600030101010101" pitchFamily="2" charset="-122"/>
                <a:cs typeface="宋体" panose="02010600030101010101" pitchFamily="2" charset="-122"/>
              </a:rPr>
              <a:t>Python</a:t>
            </a:r>
            <a:r>
              <a:rPr lang="zh-CN" altLang="en-US">
                <a:latin typeface="宋体" panose="02010600030101010101" pitchFamily="2" charset="-122"/>
                <a:ea typeface="宋体" panose="02010600030101010101" pitchFamily="2" charset="-122"/>
                <a:cs typeface="宋体" panose="02010600030101010101" pitchFamily="2" charset="-122"/>
              </a:rPr>
              <a:t>程序上运行这两种工具，收集关于测试覆盖率、错误检测能力和生成速度的数据。</a:t>
            </a:r>
            <a:endParaRPr lang="zh-CN" altLang="en-US">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endParaRPr lang="zh-CN" altLang="en-US">
              <a:latin typeface="宋体" panose="02010600030101010101" pitchFamily="2" charset="-122"/>
              <a:ea typeface="宋体" panose="02010600030101010101" pitchFamily="2" charset="-122"/>
              <a:cs typeface="宋体" panose="02010600030101010101" pitchFamily="2" charset="-122"/>
            </a:endParaRPr>
          </a:p>
          <a:p>
            <a:pPr indent="457200">
              <a:lnSpc>
                <a:spcPct val="150000"/>
              </a:lnSpc>
            </a:pPr>
            <a:r>
              <a:rPr lang="zh-CN" altLang="en-US" b="1">
                <a:latin typeface="宋体" panose="02010600030101010101" pitchFamily="2" charset="-122"/>
                <a:ea typeface="宋体" panose="02010600030101010101" pitchFamily="2" charset="-122"/>
                <a:cs typeface="宋体" panose="02010600030101010101" pitchFamily="2" charset="-122"/>
              </a:rPr>
              <a:t>主要发现</a:t>
            </a:r>
            <a:r>
              <a:rPr lang="zh-CN" altLang="en-US">
                <a:latin typeface="宋体" panose="02010600030101010101" pitchFamily="2" charset="-122"/>
                <a:ea typeface="宋体" panose="02010600030101010101" pitchFamily="2" charset="-122"/>
                <a:cs typeface="宋体" panose="02010600030101010101" pitchFamily="2" charset="-122"/>
              </a:rPr>
              <a:t>：结果显示，</a:t>
            </a:r>
            <a:r>
              <a:rPr lang="en-US" altLang="zh-CN">
                <a:latin typeface="宋体" panose="02010600030101010101" pitchFamily="2" charset="-122"/>
                <a:ea typeface="宋体" panose="02010600030101010101" pitchFamily="2" charset="-122"/>
                <a:cs typeface="宋体" panose="02010600030101010101" pitchFamily="2" charset="-122"/>
              </a:rPr>
              <a:t>ChatGPT</a:t>
            </a:r>
            <a:r>
              <a:rPr lang="zh-CN" altLang="en-US">
                <a:latin typeface="宋体" panose="02010600030101010101" pitchFamily="2" charset="-122"/>
                <a:ea typeface="宋体" panose="02010600030101010101" pitchFamily="2" charset="-122"/>
                <a:cs typeface="宋体" panose="02010600030101010101" pitchFamily="2" charset="-122"/>
              </a:rPr>
              <a:t>在生成测试脚本时不仅速度更快，而且在覆盖率和错误发现能力上也具有明显优势。这表明生成型</a:t>
            </a:r>
            <a:r>
              <a:rPr lang="en-US" altLang="zh-CN">
                <a:latin typeface="宋体" panose="02010600030101010101" pitchFamily="2" charset="-122"/>
                <a:ea typeface="宋体" panose="02010600030101010101" pitchFamily="2" charset="-122"/>
                <a:cs typeface="宋体" panose="02010600030101010101" pitchFamily="2" charset="-122"/>
              </a:rPr>
              <a:t>AI</a:t>
            </a:r>
            <a:r>
              <a:rPr lang="zh-CN" altLang="en-US">
                <a:latin typeface="宋体" panose="02010600030101010101" pitchFamily="2" charset="-122"/>
                <a:ea typeface="宋体" panose="02010600030101010101" pitchFamily="2" charset="-122"/>
                <a:cs typeface="宋体" panose="02010600030101010101" pitchFamily="2" charset="-122"/>
              </a:rPr>
              <a:t>在理解程序逻辑和生成有效测试方面的潜力。</a:t>
            </a:r>
            <a:endParaRPr lang="zh-CN" altLang="en-US">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82090"/>
              </a:solidFill>
              <a:effectLst/>
              <a:uLnTx/>
              <a:uFillTx/>
              <a:latin typeface="微软雅黑 Light" panose="020B0502040204020203" charset="-122"/>
              <a:ea typeface="微软雅黑 Light" panose="020B0502040204020203" charset="-122"/>
              <a:cs typeface="+mn-cs"/>
            </a:endParaRPr>
          </a:p>
        </p:txBody>
      </p:sp>
      <p:pic>
        <p:nvPicPr>
          <p:cNvPr id="41" name="图形 4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643821" y="98896"/>
            <a:ext cx="1251222" cy="347019"/>
          </a:xfrm>
          <a:prstGeom prst="rect">
            <a:avLst/>
          </a:prstGeom>
        </p:spPr>
      </p:pic>
      <p:grpSp>
        <p:nvGrpSpPr>
          <p:cNvPr id="38" name="组合 37"/>
          <p:cNvGrpSpPr/>
          <p:nvPr/>
        </p:nvGrpSpPr>
        <p:grpSpPr>
          <a:xfrm>
            <a:off x="141608" y="122555"/>
            <a:ext cx="4032246" cy="303530"/>
            <a:chOff x="5515858" y="112109"/>
            <a:chExt cx="4102005" cy="308753"/>
          </a:xfrm>
        </p:grpSpPr>
        <p:sp>
          <p:nvSpPr>
            <p:cNvPr id="39" name="矩形 38"/>
            <p:cNvSpPr/>
            <p:nvPr/>
          </p:nvSpPr>
          <p:spPr>
            <a:xfrm>
              <a:off x="6849818" y="112109"/>
              <a:ext cx="1186676" cy="308753"/>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0" name="文本框 39"/>
            <p:cNvSpPr txBox="1"/>
            <p:nvPr/>
          </p:nvSpPr>
          <p:spPr>
            <a:xfrm>
              <a:off x="6680572" y="119214"/>
              <a:ext cx="1558117" cy="249328"/>
            </a:xfrm>
            <a:prstGeom prst="rect">
              <a:avLst/>
            </a:prstGeom>
            <a:noFill/>
          </p:spPr>
          <p:txBody>
            <a:bodyPr wrap="square" rtlCol="0">
              <a:spAutoFit/>
            </a:bodyPr>
            <a:p>
              <a:pPr marL="0" marR="0" lvl="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bg1"/>
                  </a:solidFill>
                  <a:latin typeface="+mj-ea"/>
                  <a:ea typeface="+mj-ea"/>
                  <a:sym typeface="+mn-ea"/>
                </a:rPr>
                <a:t>Literature Review</a:t>
              </a:r>
              <a:endParaRPr kumimoji="0" lang="en-US" altLang="zh-CN" sz="1000" b="1" i="0" u="none" strike="noStrike" kern="1200" cap="none" spc="0" normalizeH="0" baseline="0" noProof="0" dirty="0">
                <a:ln>
                  <a:noFill/>
                </a:ln>
                <a:solidFill>
                  <a:schemeClr val="bg1"/>
                </a:solidFill>
                <a:effectLst/>
                <a:uLnTx/>
                <a:uFillTx/>
                <a:latin typeface="+mj-ea"/>
                <a:ea typeface="+mj-ea"/>
                <a:cs typeface="+mn-cs"/>
                <a:sym typeface="+mn-ea"/>
              </a:endParaRPr>
            </a:p>
          </p:txBody>
        </p:sp>
        <p:sp>
          <p:nvSpPr>
            <p:cNvPr id="42" name="文本框 41"/>
            <p:cNvSpPr txBox="1"/>
            <p:nvPr/>
          </p:nvSpPr>
          <p:spPr>
            <a:xfrm>
              <a:off x="5515858" y="129550"/>
              <a:ext cx="1235771" cy="249328"/>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chemeClr val="accent1">
                      <a:lumMod val="75000"/>
                    </a:schemeClr>
                  </a:solidFill>
                  <a:effectLst/>
                  <a:uLnTx/>
                  <a:uFillTx/>
                  <a:latin typeface="+mj-ea"/>
                  <a:ea typeface="+mj-ea"/>
                  <a:cs typeface="+mn-cs"/>
                  <a:sym typeface="+mn-ea"/>
                </a:rPr>
                <a:t>Introduction</a:t>
              </a:r>
              <a:endParaRPr kumimoji="0" lang="en-US" altLang="zh-CN" sz="1000" b="1" i="0" u="none" strike="noStrike" kern="1200" cap="none" spc="0" normalizeH="0" baseline="0" noProof="0" dirty="0">
                <a:ln>
                  <a:noFill/>
                </a:ln>
                <a:solidFill>
                  <a:schemeClr val="accent1">
                    <a:lumMod val="75000"/>
                  </a:schemeClr>
                </a:solidFill>
                <a:effectLst/>
                <a:uLnTx/>
                <a:uFillTx/>
                <a:latin typeface="+mj-ea"/>
                <a:ea typeface="+mj-ea"/>
                <a:cs typeface="+mn-cs"/>
                <a:sym typeface="+mn-ea"/>
              </a:endParaRPr>
            </a:p>
          </p:txBody>
        </p:sp>
        <p:sp>
          <p:nvSpPr>
            <p:cNvPr id="43" name="文本框 42"/>
            <p:cNvSpPr txBox="1"/>
            <p:nvPr/>
          </p:nvSpPr>
          <p:spPr>
            <a:xfrm>
              <a:off x="7900833" y="119860"/>
              <a:ext cx="1717030" cy="249328"/>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accent1">
                      <a:lumMod val="75000"/>
                    </a:schemeClr>
                  </a:solidFill>
                  <a:latin typeface="+mj-ea"/>
                  <a:ea typeface="+mj-ea"/>
                  <a:sym typeface="+mn-ea"/>
                </a:rPr>
                <a:t>Key Technologies</a:t>
              </a:r>
              <a:endParaRPr kumimoji="0" lang="zh-CN" altLang="en-US" sz="10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grpSp>
          <p:nvGrpSpPr>
            <p:cNvPr id="44" name="组合 43"/>
            <p:cNvGrpSpPr/>
            <p:nvPr/>
          </p:nvGrpSpPr>
          <p:grpSpPr>
            <a:xfrm>
              <a:off x="6791404" y="159486"/>
              <a:ext cx="2629145" cy="209852"/>
              <a:chOff x="6358270" y="115009"/>
              <a:chExt cx="2629145" cy="307494"/>
            </a:xfrm>
          </p:grpSpPr>
          <p:cxnSp>
            <p:nvCxnSpPr>
              <p:cNvPr id="45" name="直接连接符 44"/>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765490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8987415"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48" name="文本框 47"/>
          <p:cNvSpPr txBox="1"/>
          <p:nvPr/>
        </p:nvSpPr>
        <p:spPr>
          <a:xfrm>
            <a:off x="3862070" y="139700"/>
            <a:ext cx="1469390" cy="331470"/>
          </a:xfrm>
          <a:prstGeom prst="rect">
            <a:avLst/>
          </a:prstGeom>
          <a:noFill/>
        </p:spPr>
        <p:txBody>
          <a:bodyPr wrap="square" rtlCol="0">
            <a:noAutofit/>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b="1" dirty="0">
                <a:solidFill>
                  <a:schemeClr val="accent1">
                    <a:lumMod val="75000"/>
                  </a:schemeClr>
                </a:solidFill>
                <a:latin typeface="+mj-ea"/>
                <a:ea typeface="+mj-ea"/>
                <a:sym typeface="+mn-ea"/>
              </a:rPr>
              <a:t>Future Direction</a:t>
            </a:r>
            <a:endParaRPr kumimoji="0" lang="zh-CN" altLang="en-US" sz="10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cxnSp>
        <p:nvCxnSpPr>
          <p:cNvPr id="3" name="直接连接符 2"/>
          <p:cNvCxnSpPr/>
          <p:nvPr/>
        </p:nvCxnSpPr>
        <p:spPr>
          <a:xfrm>
            <a:off x="5201652" y="169131"/>
            <a:ext cx="0" cy="20630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232400" y="134620"/>
            <a:ext cx="941070" cy="331470"/>
          </a:xfrm>
          <a:prstGeom prst="rect">
            <a:avLst/>
          </a:prstGeom>
          <a:noFill/>
        </p:spPr>
        <p:txBody>
          <a:bodyPr wrap="square" rtlCol="0">
            <a:noAutofit/>
          </a:bodyPr>
          <a:p>
            <a:pPr algn="l"/>
            <a:r>
              <a:rPr lang="en-US" altLang="zh-CN" sz="1000" b="1" dirty="0">
                <a:solidFill>
                  <a:schemeClr val="accent1">
                    <a:lumMod val="75000"/>
                  </a:schemeClr>
                </a:solidFill>
                <a:latin typeface="+mj-ea"/>
                <a:ea typeface="+mj-ea"/>
                <a:sym typeface="+mn-ea"/>
              </a:rPr>
              <a:t>Conclusion</a:t>
            </a:r>
            <a:endParaRPr kumimoji="0" lang="zh-CN" altLang="en-US" sz="1000" b="0" i="0" u="none" strike="noStrike" kern="1200" cap="none" spc="0" normalizeH="0" baseline="0" noProof="0" dirty="0">
              <a:ln>
                <a:noFill/>
              </a:ln>
              <a:solidFill>
                <a:srgbClr val="003F87"/>
              </a:solidFill>
              <a:effectLst/>
              <a:uLnTx/>
              <a:uFillTx/>
              <a:latin typeface="微软雅黑 Light" panose="020B0502040204020203" charset="-122"/>
              <a:ea typeface="微软雅黑 Light" panose="020B0502040204020203" charset="-122"/>
              <a:cs typeface="+mn-cs"/>
            </a:endParaRPr>
          </a:p>
        </p:txBody>
      </p:sp>
      <p:sp>
        <p:nvSpPr>
          <p:cNvPr id="6" name="文本框 5"/>
          <p:cNvSpPr txBox="1"/>
          <p:nvPr/>
        </p:nvSpPr>
        <p:spPr>
          <a:xfrm>
            <a:off x="2234565" y="807085"/>
            <a:ext cx="7350125" cy="1476375"/>
          </a:xfrm>
          <a:prstGeom prst="rect">
            <a:avLst/>
          </a:prstGeom>
          <a:noFill/>
        </p:spPr>
        <p:txBody>
          <a:bodyPr wrap="square" rtlCol="0">
            <a:spAutoFit/>
          </a:bodyPr>
          <a:p>
            <a:pPr indent="457200">
              <a:lnSpc>
                <a:spcPct val="150000"/>
              </a:lnSpc>
            </a:pPr>
            <a:r>
              <a:rPr lang="en-US" altLang="zh-CN" sz="2000" b="1">
                <a:latin typeface="Times New Roman" panose="02020603050405020304" charset="0"/>
                <a:ea typeface="宋体" panose="02010600030101010101" pitchFamily="2" charset="-122"/>
                <a:cs typeface="Times New Roman" panose="02020603050405020304" charset="0"/>
              </a:rPr>
              <a:t>Unit Test Generation using Generative AI : A Comparative 	  Performance Analysis of  Autogeneration Tools                         			</a:t>
            </a:r>
            <a:r>
              <a:rPr lang="en-US" altLang="zh-CN" sz="1600" b="1">
                <a:latin typeface="Times New Roman" panose="02020603050405020304" charset="0"/>
                <a:ea typeface="宋体" panose="02010600030101010101" pitchFamily="2" charset="-122"/>
                <a:cs typeface="Times New Roman" panose="02020603050405020304" charset="0"/>
              </a:rPr>
              <a:t>FSE 2024,July 19th</a:t>
            </a:r>
            <a:endParaRPr lang="en-US" altLang="zh-CN" sz="1600" b="1">
              <a:latin typeface="Times New Roman" panose="02020603050405020304" charset="0"/>
              <a:ea typeface="宋体" panose="02010600030101010101" pitchFamily="2" charset="-122"/>
              <a:cs typeface="Times New Roman" panose="02020603050405020304" charset="0"/>
            </a:endParaRPr>
          </a:p>
        </p:txBody>
      </p:sp>
      <p:sp>
        <p:nvSpPr>
          <p:cNvPr id="5" name="圆角矩形 4"/>
          <p:cNvSpPr/>
          <p:nvPr/>
        </p:nvSpPr>
        <p:spPr>
          <a:xfrm>
            <a:off x="737235" y="2511425"/>
            <a:ext cx="1024890" cy="40322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nvSpPr>
        <p:spPr>
          <a:xfrm>
            <a:off x="788035" y="2499360"/>
            <a:ext cx="1294130" cy="355600"/>
          </a:xfrm>
          <a:prstGeom prst="rect">
            <a:avLst/>
          </a:prstGeom>
          <a:noFill/>
        </p:spPr>
        <p:txBody>
          <a:bodyPr wrap="square" rtlCol="0">
            <a:noAutofit/>
          </a:bodyPr>
          <a:p>
            <a:r>
              <a:rPr lang="en-US" altLang="zh-CN">
                <a:solidFill>
                  <a:schemeClr val="bg1"/>
                </a:solidFill>
              </a:rPr>
              <a:t>Pipeline</a:t>
            </a:r>
            <a:endParaRPr lang="en-US" altLang="zh-CN">
              <a:solidFill>
                <a:schemeClr val="bg1"/>
              </a:solidFill>
            </a:endParaRPr>
          </a:p>
        </p:txBody>
      </p:sp>
      <p:pic>
        <p:nvPicPr>
          <p:cNvPr id="9" name="图片 8"/>
          <p:cNvPicPr>
            <a:picLocks noChangeAspect="1"/>
          </p:cNvPicPr>
          <p:nvPr/>
        </p:nvPicPr>
        <p:blipFill>
          <a:blip r:embed="rId3"/>
          <a:stretch>
            <a:fillRect/>
          </a:stretch>
        </p:blipFill>
        <p:spPr>
          <a:xfrm>
            <a:off x="1762125" y="2914650"/>
            <a:ext cx="9003030" cy="3361055"/>
          </a:xfrm>
          <a:prstGeom prst="rect">
            <a:avLst/>
          </a:prstGeom>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DIAGRAM_VIRTUALLY_FRAME" val="{&quot;height&quot;:357.15,&quot;left&quot;:384.65,&quot;top&quot;:141.8,&quot;width&quot;:475.2}"/>
</p:tagLst>
</file>

<file path=ppt/tags/tag2.xml><?xml version="1.0" encoding="utf-8"?>
<p:tagLst xmlns:p="http://schemas.openxmlformats.org/presentationml/2006/main">
  <p:tag name="KSO_WM_DIAGRAM_VIRTUALLY_FRAME" val="{&quot;height&quot;:357.15,&quot;left&quot;:384.65,&quot;top&quot;:141.8,&quot;width&quot;:475.2}"/>
</p:tagLst>
</file>

<file path=ppt/tags/tag3.xml><?xml version="1.0" encoding="utf-8"?>
<p:tagLst xmlns:p="http://schemas.openxmlformats.org/presentationml/2006/main">
  <p:tag name="KSO_WM_DIAGRAM_VIRTUALLY_FRAME" val="{&quot;height&quot;:357.15,&quot;left&quot;:384.65,&quot;top&quot;:141.8,&quot;width&quot;:475.2}"/>
</p:tagLst>
</file>

<file path=ppt/tags/tag4.xml><?xml version="1.0" encoding="utf-8"?>
<p:tagLst xmlns:p="http://schemas.openxmlformats.org/presentationml/2006/main">
  <p:tag name="KSO_WM_DIAGRAM_VIRTUALLY_FRAME" val="{&quot;height&quot;:357.15,&quot;left&quot;:384.65,&quot;top&quot;:141.8,&quot;width&quot;:475.2}"/>
</p:tagLst>
</file>

<file path=ppt/tags/tag5.xml><?xml version="1.0" encoding="utf-8"?>
<p:tagLst xmlns:p="http://schemas.openxmlformats.org/presentationml/2006/main">
  <p:tag name="KSO_WM_DIAGRAM_VIRTUALLY_FRAME" val="{&quot;height&quot;:357.15,&quot;left&quot;:384.65,&quot;top&quot;:141.8,&quot;width&quot;:475.2}"/>
</p:tagLst>
</file>

<file path=ppt/tags/tag6.xml><?xml version="1.0" encoding="utf-8"?>
<p:tagLst xmlns:p="http://schemas.openxmlformats.org/presentationml/2006/main">
  <p:tag name="commondata" val="eyJoZGlkIjoiOWIxNTQ5MGUxZjM2MzZjMDIyNDNmYTVjMDhjYzU5ZWEifQ=="/>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8393</Words>
  <Application>WPS 演示</Application>
  <PresentationFormat>宽屏</PresentationFormat>
  <Paragraphs>451</Paragraphs>
  <Slides>26</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26</vt:i4>
      </vt:variant>
    </vt:vector>
  </HeadingPairs>
  <TitlesOfParts>
    <vt:vector size="35" baseType="lpstr">
      <vt:lpstr>Arial</vt:lpstr>
      <vt:lpstr>宋体</vt:lpstr>
      <vt:lpstr>Wingdings</vt:lpstr>
      <vt:lpstr>微软雅黑 Light</vt:lpstr>
      <vt:lpstr>微软雅黑</vt:lpstr>
      <vt:lpstr>Times New Roman</vt:lpstr>
      <vt:lpstr>Calibri</vt:lpstr>
      <vt:lpstr>Arial Unicode MS</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Dell</dc:creator>
  <cp:lastModifiedBy>金泽平</cp:lastModifiedBy>
  <cp:revision>41</cp:revision>
  <dcterms:created xsi:type="dcterms:W3CDTF">2023-08-09T12:44:00Z</dcterms:created>
  <dcterms:modified xsi:type="dcterms:W3CDTF">2024-12-18T06:53:39Z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A019942FC79D4F8AAEA16806CFE6771A_13</vt:lpwstr>
  </property>
  <property fmtid="{D5CDD505-2E9C-101B-9397-08002B2CF9AE}" pid="3" name="KSOProductBuildVer">
    <vt:lpwstr>2052-12.1.0.19302</vt:lpwstr>
  </property>
</Properties>
</file>